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1" Type="http://schemas.openxmlformats.org/officeDocument/2006/relationships/theme" Target="theme/theme2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Mots d’accueil : ravie de vous accueillir ici ; découverte du micro-quartier Ramey ; lieu dédié à la cuisine végétale ; nous sommes ensemble pendant 2 jours ½ pour parler de Zero Waste et de son application sur un territoire et il était donc évident de commencer par une présentation de ces deux mots. </a:t>
            </a:r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started with a project of incinerator in the late 90’s. Rossano Ercolini, a school teacher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was important to oppose the project but more important was to propose an alternative : entire and coherent project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Reuse centers, door-to-door separate collection (including biowaste), pay-as-you-throw system, reusable nappies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center</a:t>
            </a:r>
          </a:p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Proud of their bins</a:t>
            </a:r>
          </a:p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Mob citoyenne = formation déchet climat pour la COP, conférence sur les déchtes, animation autour de notre kit bureau, mon commerçant, kit événement..</a:t>
            </a:r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Remise à plat complète : on ne parle pas seulement d’actions de prévention, on parle aussi des modes de collecte, de tarification, etc. </a:t>
            </a:r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Suppose la participation de tous les acteurs du territoire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Attention, “participative” peut être un mot galvaudé, on peut le confondre avec “concertation”, mais entendons-nous bien…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Il s’agit d’un investissement dès les début, dans la stratégie même et le pilotage </a:t>
            </a:r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3" Type="http://schemas.openxmlformats.org/officeDocument/2006/relationships/image" Target="../media/image00.jpg"/></Relationships>
</file>

<file path=ppt/slideLayouts/_rels/slideLayout13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2" Type="http://schemas.openxmlformats.org/officeDocument/2006/relationships/image" Target="../media/image0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e de titr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-tête de sec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re et contenu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iapositive de titr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subTitle"/>
          </p:nvPr>
        </p:nvSpPr>
        <p:spPr>
          <a:xfrm>
            <a:off x="346075" y="4549680"/>
            <a:ext cx="8556625" cy="7485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300"/>
              </a:spcBef>
              <a:buClr>
                <a:schemeClr val="accent1"/>
              </a:buClr>
              <a:buFont typeface="Noto Symbol"/>
              <a:buNone/>
              <a:defRPr/>
            </a:lvl1pPr>
            <a:lvl2pPr indent="0" marL="457200" marR="0" rtl="0" algn="ctr">
              <a:spcBef>
                <a:spcPts val="600"/>
              </a:spcBef>
              <a:buClr>
                <a:srgbClr val="03FFE3"/>
              </a:buClr>
              <a:buFont typeface="Noto Symbol"/>
              <a:buNone/>
              <a:defRPr/>
            </a:lvl2pPr>
            <a:lvl3pPr indent="0" marL="914400" marR="0" rtl="0" algn="ctr"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/>
            </a:lvl3pPr>
            <a:lvl4pPr indent="0" marL="1371600" marR="0" rtl="0" algn="ctr">
              <a:spcBef>
                <a:spcPts val="600"/>
              </a:spcBef>
              <a:buClr>
                <a:srgbClr val="03FFE3"/>
              </a:buClr>
              <a:buFont typeface="Noto Symbol"/>
              <a:buNone/>
              <a:defRPr/>
            </a:lvl4pPr>
            <a:lvl5pPr indent="0" marL="1828800" marR="0" rtl="0" algn="ctr"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/>
            </a:lvl5pPr>
            <a:lvl6pPr indent="0" marL="2286000" marR="0" rtl="0" algn="ctr">
              <a:spcBef>
                <a:spcPts val="360"/>
              </a:spcBef>
              <a:buClr>
                <a:srgbClr val="03FFE3"/>
              </a:buClr>
              <a:buFont typeface="Noto Symbol"/>
              <a:buNone/>
              <a:defRPr/>
            </a:lvl6pPr>
            <a:lvl7pPr indent="0" marL="2743200" marR="0" rtl="0" algn="ctr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7pPr>
            <a:lvl8pPr indent="0" marL="3200400" marR="0" rtl="0" algn="ctr">
              <a:spcBef>
                <a:spcPts val="360"/>
              </a:spcBef>
              <a:buClr>
                <a:srgbClr val="03FFE3"/>
              </a:buClr>
              <a:buFont typeface="Noto Symbol"/>
              <a:buNone/>
              <a:defRPr/>
            </a:lvl8pPr>
            <a:lvl9pPr indent="0" marL="3657600" marR="0" rtl="0" algn="ctr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/>
        </p:txBody>
      </p:sp>
      <p:sp>
        <p:nvSpPr>
          <p:cNvPr id="91" name="Shape 91"/>
          <p:cNvSpPr/>
          <p:nvPr/>
        </p:nvSpPr>
        <p:spPr>
          <a:xfrm>
            <a:off x="282575" y="228600"/>
            <a:ext cx="4235450" cy="40498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4624387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881428" y="2279703"/>
            <a:ext cx="3631295" cy="204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re et contenu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8210550" y="282573"/>
            <a:ext cx="642097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01" name="Shape 101"/>
          <p:cNvSpPr/>
          <p:nvPr/>
        </p:nvSpPr>
        <p:spPr>
          <a:xfrm>
            <a:off x="8068235" y="282573"/>
            <a:ext cx="91439" cy="1600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3535"/>
            <a:ext cx="7559040" cy="905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75943" y="100345"/>
            <a:ext cx="413309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eux contenu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8210550" y="282573"/>
            <a:ext cx="642097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8068235" y="282573"/>
            <a:ext cx="91439" cy="1600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9851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39987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images avec légend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282573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380554" y="2571750"/>
            <a:ext cx="6181611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81093" y="3733800"/>
            <a:ext cx="6179565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indent="0" marL="457200" rtl="0">
              <a:spcBef>
                <a:spcPts val="0"/>
              </a:spcBef>
              <a:buFont typeface="Rokkitt"/>
              <a:buNone/>
              <a:defRPr/>
            </a:lvl2pPr>
            <a:lvl3pPr indent="0" marL="914400" rtl="0">
              <a:spcBef>
                <a:spcPts val="0"/>
              </a:spcBef>
              <a:buFont typeface="Rokkitt"/>
              <a:buNone/>
              <a:defRPr/>
            </a:lvl3pPr>
            <a:lvl4pPr indent="0" marL="1371600" rtl="0">
              <a:spcBef>
                <a:spcPts val="0"/>
              </a:spcBef>
              <a:buFont typeface="Rokkitt"/>
              <a:buNone/>
              <a:defRPr/>
            </a:lvl4pPr>
            <a:lvl5pPr indent="0" marL="1828800" rtl="0">
              <a:spcBef>
                <a:spcPts val="0"/>
              </a:spcBef>
              <a:buFont typeface="Rokkitt"/>
              <a:buNone/>
              <a:defRPr/>
            </a:lvl5pPr>
            <a:lvl6pPr indent="0" marL="2286000" rtl="0">
              <a:spcBef>
                <a:spcPts val="0"/>
              </a:spcBef>
              <a:buFont typeface="Rokkitt"/>
              <a:buNone/>
              <a:defRPr/>
            </a:lvl6pPr>
            <a:lvl7pPr indent="0" marL="2743200" rtl="0">
              <a:spcBef>
                <a:spcPts val="0"/>
              </a:spcBef>
              <a:buFont typeface="Rokkitt"/>
              <a:buNone/>
              <a:defRPr/>
            </a:lvl7pPr>
            <a:lvl8pPr indent="0" marL="3200400" rtl="0">
              <a:spcBef>
                <a:spcPts val="0"/>
              </a:spcBef>
              <a:buFont typeface="Rokkitt"/>
              <a:buNone/>
              <a:defRPr/>
            </a:lvl8pPr>
            <a:lvl9pPr indent="0" marL="3657600" rtl="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5212262" y="6235607"/>
            <a:ext cx="13483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81094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9" name="Shape 119"/>
          <p:cNvSpPr txBox="1"/>
          <p:nvPr/>
        </p:nvSpPr>
        <p:spPr>
          <a:xfrm>
            <a:off x="424891" y="174811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54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20" name="Shape 120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21" name="Shape 121"/>
          <p:cNvSpPr/>
          <p:nvPr>
            <p:ph idx="2" type="pic"/>
          </p:nvPr>
        </p:nvSpPr>
        <p:spPr>
          <a:xfrm>
            <a:off x="6802438" y="4535423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Shape 122"/>
          <p:cNvSpPr/>
          <p:nvPr>
            <p:ph idx="3" type="pic"/>
          </p:nvPr>
        </p:nvSpPr>
        <p:spPr>
          <a:xfrm>
            <a:off x="6802438" y="2402960"/>
            <a:ext cx="2057400" cy="20391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u-dessus de légen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506504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/>
          <p:nvPr>
            <p:ph idx="2" type="pic"/>
          </p:nvPr>
        </p:nvSpPr>
        <p:spPr>
          <a:xfrm>
            <a:off x="277905" y="228600"/>
            <a:ext cx="6378388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506504" y="5257798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300"/>
              </a:spcBef>
              <a:buFont typeface="Rokkitt"/>
              <a:buNone/>
              <a:defRPr/>
            </a:lvl1pPr>
            <a:lvl2pPr indent="0" marL="457200" rtl="0">
              <a:spcBef>
                <a:spcPts val="0"/>
              </a:spcBef>
              <a:buFont typeface="Rokkitt"/>
              <a:buNone/>
              <a:defRPr/>
            </a:lvl2pPr>
            <a:lvl3pPr indent="0" marL="914400" rtl="0">
              <a:spcBef>
                <a:spcPts val="0"/>
              </a:spcBef>
              <a:buFont typeface="Rokkitt"/>
              <a:buNone/>
              <a:defRPr/>
            </a:lvl3pPr>
            <a:lvl4pPr indent="0" marL="1371600" rtl="0">
              <a:spcBef>
                <a:spcPts val="0"/>
              </a:spcBef>
              <a:buFont typeface="Rokkitt"/>
              <a:buNone/>
              <a:defRPr/>
            </a:lvl4pPr>
            <a:lvl5pPr indent="0" marL="1828800" rtl="0">
              <a:spcBef>
                <a:spcPts val="0"/>
              </a:spcBef>
              <a:buFont typeface="Rokkitt"/>
              <a:buNone/>
              <a:defRPr/>
            </a:lvl5pPr>
            <a:lvl6pPr indent="0" marL="2286000" rtl="0">
              <a:spcBef>
                <a:spcPts val="0"/>
              </a:spcBef>
              <a:buFont typeface="Rokkitt"/>
              <a:buNone/>
              <a:defRPr/>
            </a:lvl6pPr>
            <a:lvl7pPr indent="0" marL="2743200" rtl="0">
              <a:spcBef>
                <a:spcPts val="0"/>
              </a:spcBef>
              <a:buFont typeface="Rokkitt"/>
              <a:buNone/>
              <a:defRPr/>
            </a:lvl7pPr>
            <a:lvl8pPr indent="0" marL="3200400" rtl="0">
              <a:spcBef>
                <a:spcPts val="0"/>
              </a:spcBef>
              <a:buFont typeface="Rokkitt"/>
              <a:buNone/>
              <a:defRPr/>
            </a:lvl8pPr>
            <a:lvl9pPr indent="0" marL="3657600" rtl="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28" name="Shape 128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27212" y="4632792"/>
            <a:ext cx="2205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re et contenu, alt.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498474" y="134470"/>
            <a:ext cx="7556312" cy="9950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37" name="Shape 137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98518" y="1129553"/>
            <a:ext cx="7558959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Clr>
                <a:schemeClr val="accent3"/>
              </a:buClr>
              <a:buFont typeface="Rokkitt"/>
              <a:buNone/>
              <a:defRPr/>
            </a:lvl1pPr>
            <a:lvl2pPr indent="0" marL="457200" rtl="0">
              <a:spcBef>
                <a:spcPts val="0"/>
              </a:spcBef>
              <a:buFont typeface="Rokkitt"/>
              <a:buNone/>
              <a:defRPr/>
            </a:lvl2pPr>
            <a:lvl3pPr indent="0" marL="914400" rtl="0">
              <a:spcBef>
                <a:spcPts val="0"/>
              </a:spcBef>
              <a:buFont typeface="Rokkitt"/>
              <a:buNone/>
              <a:defRPr/>
            </a:lvl3pPr>
            <a:lvl4pPr indent="0" marL="1371600" rtl="0">
              <a:spcBef>
                <a:spcPts val="0"/>
              </a:spcBef>
              <a:buFont typeface="Rokkitt"/>
              <a:buNone/>
              <a:defRPr/>
            </a:lvl4pPr>
            <a:lvl5pPr indent="0" marL="1828800" rtl="0">
              <a:spcBef>
                <a:spcPts val="0"/>
              </a:spcBef>
              <a:buFont typeface="Rokkitt"/>
              <a:buNone/>
              <a:defRPr/>
            </a:lvl5pPr>
            <a:lvl6pPr indent="0" marL="2286000" rtl="0">
              <a:spcBef>
                <a:spcPts val="0"/>
              </a:spcBef>
              <a:buFont typeface="Rokkitt"/>
              <a:buNone/>
              <a:defRPr/>
            </a:lvl6pPr>
            <a:lvl7pPr indent="0" marL="2743200" rtl="0">
              <a:spcBef>
                <a:spcPts val="0"/>
              </a:spcBef>
              <a:buFont typeface="Rokkitt"/>
              <a:buNone/>
              <a:defRPr/>
            </a:lvl7pPr>
            <a:lvl8pPr indent="0" marL="3200400" rtl="0">
              <a:spcBef>
                <a:spcPts val="0"/>
              </a:spcBef>
              <a:buFont typeface="Rokkitt"/>
              <a:buNone/>
              <a:defRPr/>
            </a:lvl8pPr>
            <a:lvl9pPr indent="0" marL="3657600" rtl="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pic>
        <p:nvPicPr>
          <p:cNvPr id="139" name="Shape 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3535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re seul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42" name="Shape 142"/>
          <p:cNvSpPr txBox="1"/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29640" y="174811"/>
            <a:ext cx="413309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araiso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49" name="Shape 149"/>
          <p:cNvSpPr txBox="1"/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2" type="body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53" name="Shape 153"/>
          <p:cNvSpPr txBox="1"/>
          <p:nvPr>
            <p:ph idx="3" type="body"/>
          </p:nvPr>
        </p:nvSpPr>
        <p:spPr>
          <a:xfrm>
            <a:off x="497541" y="2070847"/>
            <a:ext cx="3657600" cy="322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indent="0" marL="457200" rtl="0">
              <a:spcBef>
                <a:spcPts val="0"/>
              </a:spcBef>
              <a:buFont typeface="Rokkitt"/>
              <a:buNone/>
              <a:defRPr/>
            </a:lvl2pPr>
            <a:lvl3pPr indent="0" marL="914400" rtl="0">
              <a:spcBef>
                <a:spcPts val="0"/>
              </a:spcBef>
              <a:buFont typeface="Rokkitt"/>
              <a:buNone/>
              <a:defRPr/>
            </a:lvl3pPr>
            <a:lvl4pPr indent="0" marL="1371600" rtl="0">
              <a:spcBef>
                <a:spcPts val="0"/>
              </a:spcBef>
              <a:buFont typeface="Rokkitt"/>
              <a:buNone/>
              <a:defRPr/>
            </a:lvl4pPr>
            <a:lvl5pPr indent="0" marL="1828800" rtl="0">
              <a:spcBef>
                <a:spcPts val="0"/>
              </a:spcBef>
              <a:buFont typeface="Rokkitt"/>
              <a:buNone/>
              <a:defRPr/>
            </a:lvl5pPr>
            <a:lvl6pPr indent="0" marL="2286000" rtl="0">
              <a:spcBef>
                <a:spcPts val="0"/>
              </a:spcBef>
              <a:buFont typeface="Rokkitt"/>
              <a:buNone/>
              <a:defRPr/>
            </a:lvl6pPr>
            <a:lvl7pPr indent="0" marL="2743200" rtl="0">
              <a:spcBef>
                <a:spcPts val="0"/>
              </a:spcBef>
              <a:buFont typeface="Rokkitt"/>
              <a:buNone/>
              <a:defRPr/>
            </a:lvl7pPr>
            <a:lvl8pPr indent="0" marL="3200400" rtl="0">
              <a:spcBef>
                <a:spcPts val="0"/>
              </a:spcBef>
              <a:buFont typeface="Rokkitt"/>
              <a:buNone/>
              <a:defRPr/>
            </a:lvl8pPr>
            <a:lvl9pPr indent="0" marL="3657600" rtl="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4" type="body"/>
          </p:nvPr>
        </p:nvSpPr>
        <p:spPr>
          <a:xfrm>
            <a:off x="4399878" y="2070847"/>
            <a:ext cx="3657600" cy="322728"/>
          </a:xfrm>
          <a:prstGeom prst="rect">
            <a:avLst/>
          </a:prstGeom>
          <a:solidFill>
            <a:srgbClr val="4DDAE4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indent="0" marL="457200" rtl="0">
              <a:spcBef>
                <a:spcPts val="0"/>
              </a:spcBef>
              <a:buFont typeface="Rokkitt"/>
              <a:buNone/>
              <a:defRPr/>
            </a:lvl2pPr>
            <a:lvl3pPr indent="0" marL="914400" rtl="0">
              <a:spcBef>
                <a:spcPts val="0"/>
              </a:spcBef>
              <a:buFont typeface="Rokkitt"/>
              <a:buNone/>
              <a:defRPr/>
            </a:lvl3pPr>
            <a:lvl4pPr indent="0" marL="1371600" rtl="0">
              <a:spcBef>
                <a:spcPts val="0"/>
              </a:spcBef>
              <a:buFont typeface="Rokkitt"/>
              <a:buNone/>
              <a:defRPr/>
            </a:lvl4pPr>
            <a:lvl5pPr indent="0" marL="1828800" rtl="0">
              <a:spcBef>
                <a:spcPts val="0"/>
              </a:spcBef>
              <a:buFont typeface="Rokkitt"/>
              <a:buNone/>
              <a:defRPr/>
            </a:lvl5pPr>
            <a:lvl6pPr indent="0" marL="2286000" rtl="0">
              <a:spcBef>
                <a:spcPts val="0"/>
              </a:spcBef>
              <a:buFont typeface="Rokkitt"/>
              <a:buNone/>
              <a:defRPr/>
            </a:lvl6pPr>
            <a:lvl7pPr indent="0" marL="2743200" rtl="0">
              <a:spcBef>
                <a:spcPts val="0"/>
              </a:spcBef>
              <a:buFont typeface="Rokkitt"/>
              <a:buNone/>
              <a:defRPr/>
            </a:lvl7pPr>
            <a:lvl8pPr indent="0" marL="3200400" rtl="0">
              <a:spcBef>
                <a:spcPts val="0"/>
              </a:spcBef>
              <a:buFont typeface="Rokkitt"/>
              <a:buNone/>
              <a:defRPr/>
            </a:lvl8pPr>
            <a:lvl9pPr indent="0" marL="3657600" rtl="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pic>
        <p:nvPicPr>
          <p:cNvPr id="155" name="Shape 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re vertical et tex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 contenu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502920" y="1985963"/>
            <a:ext cx="3657413" cy="196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502920" y="4164964"/>
            <a:ext cx="3657413" cy="196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3" type="body"/>
          </p:nvPr>
        </p:nvSpPr>
        <p:spPr>
          <a:xfrm>
            <a:off x="4410075" y="1985963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4" name="Shape 164"/>
          <p:cNvSpPr txBox="1"/>
          <p:nvPr>
            <p:ph idx="4" type="body"/>
          </p:nvPr>
        </p:nvSpPr>
        <p:spPr>
          <a:xfrm>
            <a:off x="4410075" y="4169664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165" name="Shape 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Vid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8166846" y="282572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iapositive de titre avec 2 image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ctrTitle"/>
          </p:nvPr>
        </p:nvSpPr>
        <p:spPr>
          <a:xfrm>
            <a:off x="4800600" y="4624667"/>
            <a:ext cx="4038599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2" name="Shape 172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4624387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5" name="Shape 175"/>
          <p:cNvSpPr/>
          <p:nvPr>
            <p:ph idx="2" type="pic"/>
          </p:nvPr>
        </p:nvSpPr>
        <p:spPr>
          <a:xfrm>
            <a:off x="4624387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Shape 176"/>
          <p:cNvSpPr/>
          <p:nvPr>
            <p:ph idx="3" type="pic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857250" y="1779493"/>
            <a:ext cx="3086099" cy="20409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8" name="Shape 178"/>
          <p:cNvSpPr txBox="1"/>
          <p:nvPr/>
        </p:nvSpPr>
        <p:spPr>
          <a:xfrm>
            <a:off x="424891" y="174811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54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-tête de sectio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658906" y="228600"/>
            <a:ext cx="8200929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300"/>
              </a:spcBef>
              <a:buClr>
                <a:schemeClr val="lt1"/>
              </a:buClr>
              <a:buFont typeface="Rokkitt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Rokkitt"/>
              <a:buNone/>
              <a:defRPr/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8305800" y="6248773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85" name="Shape 185"/>
          <p:cNvSpPr txBox="1"/>
          <p:nvPr/>
        </p:nvSpPr>
        <p:spPr>
          <a:xfrm>
            <a:off x="2003611" y="3110753"/>
            <a:ext cx="26090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40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86" name="Shape 186"/>
          <p:cNvSpPr/>
          <p:nvPr/>
        </p:nvSpPr>
        <p:spPr>
          <a:xfrm>
            <a:off x="285750" y="228600"/>
            <a:ext cx="212724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 contenus, Haut et ba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89" name="Shape 189"/>
          <p:cNvSpPr txBox="1"/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98516" y="1985963"/>
            <a:ext cx="7569156" cy="196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498516" y="4164964"/>
            <a:ext cx="7569156" cy="196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2" name="Shape 192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ntenu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198" name="Shape 198"/>
          <p:cNvSpPr txBox="1"/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410075" y="1985963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498518" y="1985963"/>
            <a:ext cx="3657600" cy="41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3" type="body"/>
          </p:nvPr>
        </p:nvSpPr>
        <p:spPr>
          <a:xfrm>
            <a:off x="4410075" y="4169664"/>
            <a:ext cx="3657600" cy="19659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pic>
        <p:nvPicPr>
          <p:cNvPr id="203" name="Shape 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06" name="Shape 206"/>
          <p:cNvSpPr txBox="1"/>
          <p:nvPr>
            <p:ph type="title"/>
          </p:nvPr>
        </p:nvSpPr>
        <p:spPr>
          <a:xfrm>
            <a:off x="380555" y="2571750"/>
            <a:ext cx="3255264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168775" y="273050"/>
            <a:ext cx="4597398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381092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indent="0" marL="457200" rtl="0">
              <a:spcBef>
                <a:spcPts val="0"/>
              </a:spcBef>
              <a:buFont typeface="Rokkitt"/>
              <a:buNone/>
              <a:defRPr/>
            </a:lvl2pPr>
            <a:lvl3pPr indent="0" marL="914400" rtl="0">
              <a:spcBef>
                <a:spcPts val="0"/>
              </a:spcBef>
              <a:buFont typeface="Rokkitt"/>
              <a:buNone/>
              <a:defRPr/>
            </a:lvl3pPr>
            <a:lvl4pPr indent="0" marL="1371600" rtl="0">
              <a:spcBef>
                <a:spcPts val="0"/>
              </a:spcBef>
              <a:buFont typeface="Rokkitt"/>
              <a:buNone/>
              <a:defRPr/>
            </a:lvl4pPr>
            <a:lvl5pPr indent="0" marL="1828800" rtl="0">
              <a:spcBef>
                <a:spcPts val="0"/>
              </a:spcBef>
              <a:buFont typeface="Rokkitt"/>
              <a:buNone/>
              <a:defRPr/>
            </a:lvl5pPr>
            <a:lvl6pPr indent="0" marL="2286000" rtl="0">
              <a:spcBef>
                <a:spcPts val="0"/>
              </a:spcBef>
              <a:buFont typeface="Rokkitt"/>
              <a:buNone/>
              <a:defRPr/>
            </a:lvl6pPr>
            <a:lvl7pPr indent="0" marL="2743200" rtl="0">
              <a:spcBef>
                <a:spcPts val="0"/>
              </a:spcBef>
              <a:buFont typeface="Rokkitt"/>
              <a:buNone/>
              <a:defRPr/>
            </a:lvl7pPr>
            <a:lvl8pPr indent="0" marL="3200400" rtl="0">
              <a:spcBef>
                <a:spcPts val="0"/>
              </a:spcBef>
              <a:buFont typeface="Rokkitt"/>
              <a:buNone/>
              <a:defRPr/>
            </a:lvl8pPr>
            <a:lvl9pPr indent="0" marL="3657600" rtl="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x="3859305" y="6423585"/>
            <a:ext cx="33169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1" name="Shape 211"/>
          <p:cNvSpPr txBox="1"/>
          <p:nvPr/>
        </p:nvSpPr>
        <p:spPr>
          <a:xfrm>
            <a:off x="424891" y="174811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54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Image avec légend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8166846" y="282572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x="4169403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5" name="Shape 215"/>
          <p:cNvSpPr/>
          <p:nvPr>
            <p:ph idx="2" type="pic"/>
          </p:nvPr>
        </p:nvSpPr>
        <p:spPr>
          <a:xfrm>
            <a:off x="277906" y="228600"/>
            <a:ext cx="3460657" cy="6345238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169403" y="3995737"/>
            <a:ext cx="3898272" cy="2147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600"/>
              </a:spcBef>
              <a:buFont typeface="Rokkitt"/>
              <a:buNone/>
              <a:defRPr/>
            </a:lvl1pPr>
            <a:lvl2pPr indent="0" marL="457200" rtl="0">
              <a:spcBef>
                <a:spcPts val="0"/>
              </a:spcBef>
              <a:buFont typeface="Rokkitt"/>
              <a:buNone/>
              <a:defRPr/>
            </a:lvl2pPr>
            <a:lvl3pPr indent="0" marL="914400" rtl="0">
              <a:spcBef>
                <a:spcPts val="0"/>
              </a:spcBef>
              <a:buFont typeface="Rokkitt"/>
              <a:buNone/>
              <a:defRPr/>
            </a:lvl3pPr>
            <a:lvl4pPr indent="0" marL="1371600" rtl="0">
              <a:spcBef>
                <a:spcPts val="0"/>
              </a:spcBef>
              <a:buFont typeface="Rokkitt"/>
              <a:buNone/>
              <a:defRPr/>
            </a:lvl4pPr>
            <a:lvl5pPr indent="0" marL="1828800" rtl="0">
              <a:spcBef>
                <a:spcPts val="0"/>
              </a:spcBef>
              <a:buFont typeface="Rokkitt"/>
              <a:buNone/>
              <a:defRPr/>
            </a:lvl5pPr>
            <a:lvl6pPr indent="0" marL="2286000" rtl="0">
              <a:spcBef>
                <a:spcPts val="0"/>
              </a:spcBef>
              <a:buFont typeface="Rokkitt"/>
              <a:buNone/>
              <a:defRPr/>
            </a:lvl6pPr>
            <a:lvl7pPr indent="0" marL="2743200" rtl="0">
              <a:spcBef>
                <a:spcPts val="0"/>
              </a:spcBef>
              <a:buFont typeface="Rokkitt"/>
              <a:buNone/>
              <a:defRPr/>
            </a:lvl7pPr>
            <a:lvl8pPr indent="0" marL="3200400" rtl="0">
              <a:spcBef>
                <a:spcPts val="0"/>
              </a:spcBef>
              <a:buFont typeface="Rokkitt"/>
              <a:buNone/>
              <a:defRPr/>
            </a:lvl8pPr>
            <a:lvl9pPr indent="0" marL="3657600" rtl="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18" name="Shape 218"/>
          <p:cNvSpPr txBox="1"/>
          <p:nvPr/>
        </p:nvSpPr>
        <p:spPr>
          <a:xfrm>
            <a:off x="3990110" y="3370730"/>
            <a:ext cx="2205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images avec légende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22" name="Shape 222"/>
          <p:cNvSpPr txBox="1"/>
          <p:nvPr>
            <p:ph type="title"/>
          </p:nvPr>
        </p:nvSpPr>
        <p:spPr>
          <a:xfrm>
            <a:off x="380554" y="2571750"/>
            <a:ext cx="401663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81093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600"/>
              </a:spcBef>
              <a:buClr>
                <a:schemeClr val="lt1"/>
              </a:buClr>
              <a:buFont typeface="Rokkitt"/>
              <a:buNone/>
              <a:defRPr/>
            </a:lvl1pPr>
            <a:lvl2pPr indent="0" marL="457200" rtl="0">
              <a:spcBef>
                <a:spcPts val="0"/>
              </a:spcBef>
              <a:buFont typeface="Rokkitt"/>
              <a:buNone/>
              <a:defRPr/>
            </a:lvl2pPr>
            <a:lvl3pPr indent="0" marL="914400" rtl="0">
              <a:spcBef>
                <a:spcPts val="0"/>
              </a:spcBef>
              <a:buFont typeface="Rokkitt"/>
              <a:buNone/>
              <a:defRPr/>
            </a:lvl3pPr>
            <a:lvl4pPr indent="0" marL="1371600" rtl="0">
              <a:spcBef>
                <a:spcPts val="0"/>
              </a:spcBef>
              <a:buFont typeface="Rokkitt"/>
              <a:buNone/>
              <a:defRPr/>
            </a:lvl4pPr>
            <a:lvl5pPr indent="0" marL="1828800" rtl="0">
              <a:spcBef>
                <a:spcPts val="0"/>
              </a:spcBef>
              <a:buFont typeface="Rokkitt"/>
              <a:buNone/>
              <a:defRPr/>
            </a:lvl5pPr>
            <a:lvl6pPr indent="0" marL="2286000" rtl="0">
              <a:spcBef>
                <a:spcPts val="0"/>
              </a:spcBef>
              <a:buFont typeface="Rokkitt"/>
              <a:buNone/>
              <a:defRPr/>
            </a:lvl6pPr>
            <a:lvl7pPr indent="0" marL="2743200" rtl="0">
              <a:spcBef>
                <a:spcPts val="0"/>
              </a:spcBef>
              <a:buFont typeface="Rokkitt"/>
              <a:buNone/>
              <a:defRPr/>
            </a:lvl7pPr>
            <a:lvl8pPr indent="0" marL="3200400" rtl="0">
              <a:spcBef>
                <a:spcPts val="0"/>
              </a:spcBef>
              <a:buFont typeface="Rokkitt"/>
              <a:buNone/>
              <a:defRPr/>
            </a:lvl8pPr>
            <a:lvl9pPr indent="0" marL="3657600" rtl="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224" name="Shape 224"/>
          <p:cNvSpPr txBox="1"/>
          <p:nvPr>
            <p:ph idx="10" type="dt"/>
          </p:nvPr>
        </p:nvSpPr>
        <p:spPr>
          <a:xfrm>
            <a:off x="3048000" y="6235607"/>
            <a:ext cx="13483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5" name="Shape 225"/>
          <p:cNvSpPr txBox="1"/>
          <p:nvPr>
            <p:ph idx="11" type="ftr"/>
          </p:nvPr>
        </p:nvSpPr>
        <p:spPr>
          <a:xfrm>
            <a:off x="381094" y="6235607"/>
            <a:ext cx="25907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27" name="Shape 227"/>
          <p:cNvSpPr txBox="1"/>
          <p:nvPr/>
        </p:nvSpPr>
        <p:spPr>
          <a:xfrm>
            <a:off x="424891" y="174811"/>
            <a:ext cx="41330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54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228" name="Shape 228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4624387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30" name="Shape 230"/>
          <p:cNvSpPr/>
          <p:nvPr>
            <p:ph idx="2" type="pic"/>
          </p:nvPr>
        </p:nvSpPr>
        <p:spPr>
          <a:xfrm>
            <a:off x="4624387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Shape 231"/>
          <p:cNvSpPr/>
          <p:nvPr>
            <p:ph idx="3" type="pic"/>
          </p:nvPr>
        </p:nvSpPr>
        <p:spPr>
          <a:xfrm>
            <a:off x="4624387" y="2381663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Shape 232"/>
          <p:cNvSpPr/>
          <p:nvPr>
            <p:ph idx="4" type="pic"/>
          </p:nvPr>
        </p:nvSpPr>
        <p:spPr>
          <a:xfrm>
            <a:off x="6803135" y="2381661"/>
            <a:ext cx="2057400" cy="418795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images avec légende, alt.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8166846" y="282572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35" name="Shape 235"/>
          <p:cNvSpPr txBox="1"/>
          <p:nvPr>
            <p:ph type="title"/>
          </p:nvPr>
        </p:nvSpPr>
        <p:spPr>
          <a:xfrm>
            <a:off x="4953000" y="3124200"/>
            <a:ext cx="3108959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6" name="Shape 236"/>
          <p:cNvSpPr/>
          <p:nvPr>
            <p:ph idx="2" type="pic"/>
          </p:nvPr>
        </p:nvSpPr>
        <p:spPr>
          <a:xfrm>
            <a:off x="277905" y="2365248"/>
            <a:ext cx="4240118" cy="4187952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4953000" y="3995737"/>
            <a:ext cx="3108959" cy="2147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600"/>
              </a:spcBef>
              <a:buFont typeface="Rokkitt"/>
              <a:buNone/>
              <a:defRPr/>
            </a:lvl1pPr>
            <a:lvl2pPr indent="0" marL="457200" rtl="0">
              <a:spcBef>
                <a:spcPts val="0"/>
              </a:spcBef>
              <a:buFont typeface="Rokkitt"/>
              <a:buNone/>
              <a:defRPr/>
            </a:lvl2pPr>
            <a:lvl3pPr indent="0" marL="914400" rtl="0">
              <a:spcBef>
                <a:spcPts val="0"/>
              </a:spcBef>
              <a:buFont typeface="Rokkitt"/>
              <a:buNone/>
              <a:defRPr/>
            </a:lvl3pPr>
            <a:lvl4pPr indent="0" marL="1371600" rtl="0">
              <a:spcBef>
                <a:spcPts val="0"/>
              </a:spcBef>
              <a:buFont typeface="Rokkitt"/>
              <a:buNone/>
              <a:defRPr/>
            </a:lvl4pPr>
            <a:lvl5pPr indent="0" marL="1828800" rtl="0">
              <a:spcBef>
                <a:spcPts val="0"/>
              </a:spcBef>
              <a:buFont typeface="Rokkitt"/>
              <a:buNone/>
              <a:defRPr/>
            </a:lvl5pPr>
            <a:lvl6pPr indent="0" marL="2286000" rtl="0">
              <a:spcBef>
                <a:spcPts val="0"/>
              </a:spcBef>
              <a:buFont typeface="Rokkitt"/>
              <a:buNone/>
              <a:defRPr/>
            </a:lvl6pPr>
            <a:lvl7pPr indent="0" marL="2743200" rtl="0">
              <a:spcBef>
                <a:spcPts val="0"/>
              </a:spcBef>
              <a:buFont typeface="Rokkitt"/>
              <a:buNone/>
              <a:defRPr/>
            </a:lvl7pPr>
            <a:lvl8pPr indent="0" marL="3200400" rtl="0">
              <a:spcBef>
                <a:spcPts val="0"/>
              </a:spcBef>
              <a:buFont typeface="Rokkitt"/>
              <a:buNone/>
              <a:defRPr/>
            </a:lvl8pPr>
            <a:lvl9pPr indent="0" marL="3657600" rtl="0">
              <a:spcBef>
                <a:spcPts val="0"/>
              </a:spcBef>
              <a:buFont typeface="Rokkitt"/>
              <a:buNone/>
              <a:defRPr/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39" name="Shape 239"/>
          <p:cNvSpPr txBox="1"/>
          <p:nvPr/>
        </p:nvSpPr>
        <p:spPr>
          <a:xfrm>
            <a:off x="4750360" y="3370730"/>
            <a:ext cx="2205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 </a:t>
            </a:r>
          </a:p>
        </p:txBody>
      </p:sp>
      <p:sp>
        <p:nvSpPr>
          <p:cNvPr id="240" name="Shape 240"/>
          <p:cNvSpPr/>
          <p:nvPr>
            <p:ph idx="3" type="pic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Shape 241"/>
          <p:cNvSpPr/>
          <p:nvPr>
            <p:ph idx="4" type="pic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</p:sp>
      <p:pic>
        <p:nvPicPr>
          <p:cNvPr id="242" name="Shape 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re et texte vertical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re et texte vertical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223185" y="228600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 rot="5400000">
            <a:off x="2204148" y="275525"/>
            <a:ext cx="4144963" cy="7556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re vertical et texte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8166846" y="282572"/>
            <a:ext cx="685799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52" name="Shape 252"/>
          <p:cNvSpPr txBox="1"/>
          <p:nvPr>
            <p:ph type="title"/>
          </p:nvPr>
        </p:nvSpPr>
        <p:spPr>
          <a:xfrm rot="5400000">
            <a:off x="5750719" y="3199793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 rot="5400000">
            <a:off x="1293765" y="122190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55" name="Shape 255"/>
          <p:cNvSpPr txBox="1"/>
          <p:nvPr/>
        </p:nvSpPr>
        <p:spPr>
          <a:xfrm rot="-5400000">
            <a:off x="8593110" y="561667"/>
            <a:ext cx="260908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3600" u="none" cap="none" strike="noStrike">
                <a:solidFill>
                  <a:srgbClr val="03FFE3"/>
                </a:solidFill>
                <a:latin typeface="Rokkitt"/>
                <a:ea typeface="Rokkitt"/>
                <a:cs typeface="Rokkitt"/>
                <a:sym typeface="Rokkitt"/>
              </a:rPr>
              <a:t>+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867" y="5677960"/>
            <a:ext cx="7559040" cy="90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vec légen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re seul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is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eux contenu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21" Type="http://schemas.openxmlformats.org/officeDocument/2006/relationships/theme" Target="../theme/theme1.xml"/><Relationship Id="rId2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31.xml"/><Relationship Id="rId9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accent1"/>
              </a:buClr>
              <a:buFont typeface="Rokkitt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3350" marL="228600" marR="0" rtl="0" algn="l">
              <a:spcBef>
                <a:spcPts val="2000"/>
              </a:spcBef>
              <a:buClr>
                <a:schemeClr val="accent1"/>
              </a:buClr>
              <a:buFont typeface="Noto Symbol"/>
              <a:buChar char="■"/>
              <a:defRPr/>
            </a:lvl1pPr>
            <a:lvl2pPr indent="-142875" marL="457200" marR="0" rtl="0" algn="l">
              <a:spcBef>
                <a:spcPts val="600"/>
              </a:spcBef>
              <a:buClr>
                <a:srgbClr val="03FFE3"/>
              </a:buClr>
              <a:buFont typeface="Noto Symbol"/>
              <a:buChar char="■"/>
              <a:defRPr/>
            </a:lvl2pPr>
            <a:lvl3pPr indent="-142875" marL="685800" marR="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■"/>
              <a:defRPr/>
            </a:lvl3pPr>
            <a:lvl4pPr indent="-142875" marL="914400" marR="0" rtl="0" algn="l">
              <a:spcBef>
                <a:spcPts val="600"/>
              </a:spcBef>
              <a:buClr>
                <a:srgbClr val="03FFE3"/>
              </a:buClr>
              <a:buFont typeface="Noto Symbol"/>
              <a:buChar char="■"/>
              <a:defRPr/>
            </a:lvl4pPr>
            <a:lvl5pPr indent="-142875" marL="1143000" marR="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■"/>
              <a:defRPr/>
            </a:lvl5pPr>
            <a:lvl6pPr indent="-149225" marL="1377950" marR="0" rtl="0" algn="l">
              <a:spcBef>
                <a:spcPts val="360"/>
              </a:spcBef>
              <a:buClr>
                <a:srgbClr val="03FFE3"/>
              </a:buClr>
              <a:buFont typeface="Noto Symbol"/>
              <a:buChar char="■"/>
              <a:defRPr/>
            </a:lvl6pPr>
            <a:lvl7pPr indent="-146050" marL="1603375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■"/>
              <a:defRPr/>
            </a:lvl7pPr>
            <a:lvl8pPr indent="-144463" marL="1830388" marR="0" rtl="0" algn="l">
              <a:spcBef>
                <a:spcPts val="360"/>
              </a:spcBef>
              <a:buClr>
                <a:srgbClr val="03FFE3"/>
              </a:buClr>
              <a:buFont typeface="Noto Symbol"/>
              <a:buChar char="■"/>
              <a:defRPr/>
            </a:lvl8pPr>
            <a:lvl9pPr indent="-142875" marL="2057400" marR="0" rtl="0" algn="l">
              <a:spcBef>
                <a:spcPts val="360"/>
              </a:spcBef>
              <a:buClr>
                <a:schemeClr val="accent1"/>
              </a:buClr>
              <a:buFont typeface="Noto Symbol"/>
              <a:buChar char="■"/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305800" y="242234"/>
            <a:ext cx="5540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spcBef>
                <a:spcPts val="0"/>
              </a:spcBef>
              <a:buNone/>
              <a:defRPr b="0" baseline="0" i="0" sz="1400" u="none" cap="none" strike="noStrike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defRPr>
            </a:lvl1pPr>
          </a:lstStyle>
          <a:p>
            <a:pPr indent="0" lvl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03.jpg"/><Relationship Id="rId3" Type="http://schemas.openxmlformats.org/officeDocument/2006/relationships/image" Target="../media/image06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6.png"/><Relationship Id="rId3" Type="http://schemas.openxmlformats.org/officeDocument/2006/relationships/image" Target="../media/image01.jp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6.png"/><Relationship Id="rId3" Type="http://schemas.openxmlformats.org/officeDocument/2006/relationships/image" Target="../media/image01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6.png"/><Relationship Id="rId3" Type="http://schemas.openxmlformats.org/officeDocument/2006/relationships/image" Target="../media/image01.jpg"/><Relationship Id="rId5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Relationship Id="rId3" Type="http://schemas.openxmlformats.org/officeDocument/2006/relationships/image" Target="../media/image06.png"/><Relationship Id="rId6" Type="http://schemas.openxmlformats.org/officeDocument/2006/relationships/image" Target="../media/image23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6.png"/><Relationship Id="rId3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Relationship Id="rId3" Type="http://schemas.openxmlformats.org/officeDocument/2006/relationships/image" Target="../media/image06.pn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6.png"/><Relationship Id="rId3" Type="http://schemas.openxmlformats.org/officeDocument/2006/relationships/image" Target="../media/image01.jpg"/><Relationship Id="rId6" Type="http://schemas.openxmlformats.org/officeDocument/2006/relationships/hyperlink" Target="www.zerowastefrance.org" TargetMode="External"/><Relationship Id="rId5" Type="http://schemas.openxmlformats.org/officeDocument/2006/relationships/hyperlink" Target="mailto:flore@zerowastefrance.org" TargetMode="External"/><Relationship Id="rId7" Type="http://schemas.openxmlformats.org/officeDocument/2006/relationships/hyperlink" Target="mailto:laurachatel@zerowastefrance.org" TargetMode="Externa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6.png"/><Relationship Id="rId3" Type="http://schemas.openxmlformats.org/officeDocument/2006/relationships/image" Target="../media/image01.jpg"/><Relationship Id="rId5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6.png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6.png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6.png"/><Relationship Id="rId3" Type="http://schemas.openxmlformats.org/officeDocument/2006/relationships/image" Target="../media/image01.jpg"/><Relationship Id="rId5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7.png"/><Relationship Id="rId3" Type="http://schemas.openxmlformats.org/officeDocument/2006/relationships/image" Target="../media/image04.png"/><Relationship Id="rId5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Relationship Id="rId3" Type="http://schemas.openxmlformats.org/officeDocument/2006/relationships/image" Target="../media/image08.png"/><Relationship Id="rId6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06.png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3675" y="0"/>
            <a:ext cx="10161600" cy="19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2675" y="4985964"/>
            <a:ext cx="3441599" cy="14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>
            <p:ph type="title"/>
          </p:nvPr>
        </p:nvSpPr>
        <p:spPr>
          <a:xfrm>
            <a:off x="805350" y="2565575"/>
            <a:ext cx="7533300" cy="211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-US" sz="6000">
                <a:latin typeface="Proxima Nova"/>
                <a:ea typeface="Proxima Nova"/>
                <a:cs typeface="Proxima Nova"/>
                <a:sym typeface="Proxima Nova"/>
              </a:rPr>
              <a:t>Sur la route du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en-US" sz="6000">
                <a:latin typeface="Proxima Nova"/>
                <a:ea typeface="Proxima Nova"/>
                <a:cs typeface="Proxima Nova"/>
                <a:sym typeface="Proxima Nova"/>
              </a:rPr>
              <a:t>Zero Waste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  <a:p>
            <a:pPr rtl="0" algn="ctr">
              <a:spcBef>
                <a:spcPts val="0"/>
              </a:spcBef>
              <a:buNone/>
            </a:pPr>
            <a:r>
              <a:rPr lang="en-US" sz="3000">
                <a:latin typeface="Proxima Nova"/>
                <a:ea typeface="Proxima Nova"/>
                <a:cs typeface="Proxima Nova"/>
                <a:sym typeface="Proxima Nova"/>
              </a:rPr>
              <a:t>8 juillet 2015</a:t>
            </a:r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 sz="4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87" y="5889625"/>
            <a:ext cx="7559700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-47625"/>
            <a:ext cx="8239200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>
            <p:ph idx="1" type="body"/>
          </p:nvPr>
        </p:nvSpPr>
        <p:spPr>
          <a:xfrm>
            <a:off x="579975" y="2273950"/>
            <a:ext cx="5072699" cy="3432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indent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Déchets triés à la source</a:t>
            </a:r>
          </a:p>
          <a:p>
            <a:pPr indent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(destination valorisation matière ou méthanisation) </a:t>
            </a:r>
            <a:r>
              <a:rPr b="1"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Moyenne française : </a:t>
            </a:r>
            <a:r>
              <a:rPr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36 %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Contarina (550 000 hab.) : </a:t>
            </a:r>
            <a:r>
              <a:rPr b="1" lang="en-US" sz="2400">
                <a:solidFill>
                  <a:srgbClr val="008000"/>
                </a:solidFill>
                <a:latin typeface="Proxima Nova"/>
                <a:ea typeface="Proxima Nova"/>
                <a:cs typeface="Proxima Nova"/>
                <a:sym typeface="Proxima Nova"/>
              </a:rPr>
              <a:t>83%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Capannori (45 000 hab.) : </a:t>
            </a:r>
            <a:r>
              <a:rPr b="1" lang="en-US" sz="2400">
                <a:solidFill>
                  <a:srgbClr val="008000"/>
                </a:solidFill>
                <a:latin typeface="Proxima Nova"/>
                <a:ea typeface="Proxima Nova"/>
                <a:cs typeface="Proxima Nova"/>
                <a:sym typeface="Proxima Nova"/>
              </a:rPr>
              <a:t>82%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San Francisco (805 000 hab.) : </a:t>
            </a:r>
            <a:r>
              <a:rPr b="1" lang="en-US" sz="2400">
                <a:solidFill>
                  <a:srgbClr val="008000"/>
                </a:solidFill>
                <a:latin typeface="Proxima Nova"/>
                <a:ea typeface="Proxima Nova"/>
                <a:cs typeface="Proxima Nova"/>
                <a:sym typeface="Proxima Nova"/>
              </a:rPr>
              <a:t>80%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Hernani (19 000 hab.) : </a:t>
            </a:r>
            <a:r>
              <a:rPr b="1" lang="en-US" sz="2400">
                <a:solidFill>
                  <a:srgbClr val="008000"/>
                </a:solidFill>
                <a:latin typeface="Proxima Nova"/>
                <a:ea typeface="Proxima Nova"/>
                <a:cs typeface="Proxima Nova"/>
                <a:sym typeface="Proxima Nova"/>
              </a:rPr>
              <a:t>79%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5749425" y="4298450"/>
            <a:ext cx="30000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49530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008000"/>
                </a:solidFill>
              </a:rPr>
              <a:t>  </a:t>
            </a:r>
            <a:r>
              <a:rPr lang="en-US" sz="1800">
                <a:solidFill>
                  <a:schemeClr val="dk1"/>
                </a:solidFill>
              </a:rPr>
              <a:t>(objectif </a:t>
            </a:r>
            <a:r>
              <a:rPr lang="en-US" sz="1800">
                <a:solidFill>
                  <a:srgbClr val="008000"/>
                </a:solidFill>
              </a:rPr>
              <a:t>90% </a:t>
            </a:r>
            <a:r>
              <a:rPr lang="en-US" sz="1800">
                <a:solidFill>
                  <a:schemeClr val="dk1"/>
                </a:solidFill>
              </a:rPr>
              <a:t>en 2020) 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579975" y="1087050"/>
            <a:ext cx="5723099" cy="6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Résultats et ambitions 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5749425" y="3579200"/>
            <a:ext cx="3000000" cy="4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495300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008000"/>
                </a:solidFill>
              </a:rPr>
              <a:t>  </a:t>
            </a:r>
            <a:r>
              <a:rPr lang="en-US" sz="1800">
                <a:solidFill>
                  <a:schemeClr val="dk1"/>
                </a:solidFill>
              </a:rPr>
              <a:t>(objectif </a:t>
            </a:r>
            <a:r>
              <a:rPr lang="en-US" sz="1800">
                <a:solidFill>
                  <a:srgbClr val="008000"/>
                </a:solidFill>
              </a:rPr>
              <a:t>96,7% </a:t>
            </a:r>
            <a:r>
              <a:rPr lang="en-US" sz="1800">
                <a:solidFill>
                  <a:schemeClr val="dk1"/>
                </a:solidFill>
              </a:rPr>
              <a:t>en 2022) </a:t>
            </a:r>
          </a:p>
        </p:txBody>
      </p:sp>
      <p:pic>
        <p:nvPicPr>
          <p:cNvPr id="342" name="Shape 3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9425" y="1295800"/>
            <a:ext cx="3394574" cy="222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60325" y="3970917"/>
            <a:ext cx="8383870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Capannori (Italie) : les pionniers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508804" y="4842080"/>
            <a:ext cx="4261769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600" u="none" cap="none" strike="noStrike">
                <a:solidFill>
                  <a:srgbClr val="80BB40"/>
                </a:solidFill>
                <a:latin typeface="Proxima Nova"/>
                <a:ea typeface="Proxima Nova"/>
                <a:cs typeface="Proxima Nova"/>
                <a:sym typeface="Proxima Nova"/>
              </a:rPr>
              <a:t>Etapes</a:t>
            </a:r>
          </a:p>
          <a:p>
            <a:pPr indent="0" lvl="0" marL="0" marR="0" rtl="0" algn="l">
              <a:spcBef>
                <a:spcPts val="9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2007 : adoption du programme Zero Waste</a:t>
            </a:r>
          </a:p>
          <a:p>
            <a:pPr indent="0" lvl="0" marL="0" marR="0" rtl="0" algn="l"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2012 : mise en place de la tarification incitative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6823364" y="4087080"/>
            <a:ext cx="20208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45 000 habitants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5435062" y="4570155"/>
            <a:ext cx="3186300" cy="1277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600"/>
              </a:spcAft>
              <a:buSzPct val="25000"/>
              <a:buNone/>
            </a:pPr>
            <a:r>
              <a:rPr b="1" baseline="0" i="0" lang="en-US" sz="1600" u="none" cap="none" strike="noStrike">
                <a:solidFill>
                  <a:srgbClr val="80BB40"/>
                </a:solidFill>
                <a:latin typeface="Proxima Nova"/>
                <a:ea typeface="Proxima Nova"/>
                <a:cs typeface="Proxima Nova"/>
                <a:sym typeface="Proxima Nova"/>
              </a:rPr>
              <a:t>Résultats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57% de réduction des OMR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40% de réduction des DMA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82% de recyclage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72 kg d’OMR par habitant en 2013</a:t>
            </a:r>
          </a:p>
        </p:txBody>
      </p:sp>
      <p:pic>
        <p:nvPicPr>
          <p:cNvPr id="351" name="Shape 3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771" r="-770" t="0"/>
          <a:stretch/>
        </p:blipFill>
        <p:spPr>
          <a:xfrm>
            <a:off x="277906" y="228600"/>
            <a:ext cx="5823718" cy="382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498474" y="484100"/>
            <a:ext cx="2924399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Rokkitt"/>
              <a:buNone/>
            </a:pPr>
            <a:r>
              <a:rPr b="1" baseline="0" i="0" lang="en-US" sz="36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Le centre de recherche « z</a:t>
            </a:r>
            <a:r>
              <a:rPr b="1" lang="en-US" sz="36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é</a:t>
            </a:r>
            <a:r>
              <a:rPr b="1" baseline="0" i="0" lang="en-US" sz="3600" u="none" cap="none" strike="noStrike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ro déchet »</a:t>
            </a:r>
          </a:p>
        </p:txBody>
      </p:sp>
      <p:pic>
        <p:nvPicPr>
          <p:cNvPr id="358" name="Shape 3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8125" y="247924"/>
            <a:ext cx="5254800" cy="3938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/>
        </p:nvSpPr>
        <p:spPr>
          <a:xfrm>
            <a:off x="287300" y="4423975"/>
            <a:ext cx="8379899" cy="131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« si vous ne pouvez pas le réutiliser, si vous ne pouvez pas le recycler, si vous ne pouvez par le recycler, alors l’industrie ne devrait pas le fabriquer »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1" lang="en-US" sz="2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P. Connett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346363" y="3954237"/>
            <a:ext cx="8352895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Trévise (Vénétie, Italie) : les champions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849400" y="4862925"/>
            <a:ext cx="39036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Performances</a:t>
            </a:r>
          </a:p>
          <a:p>
            <a:pPr indent="0" lvl="0" marL="0" marR="0" rtl="0" algn="l">
              <a:spcBef>
                <a:spcPts val="9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53 kg d’OMR par habitant et par an</a:t>
            </a:r>
          </a:p>
          <a:p>
            <a:pPr indent="0" lvl="0" marL="0" marR="0" rtl="0" algn="l">
              <a:spcBef>
                <a:spcPts val="3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85% de recyclage</a:t>
            </a:r>
          </a:p>
          <a:p>
            <a:pPr indent="0" lvl="0" marL="0" marR="0" rtl="0" algn="l">
              <a:spcBef>
                <a:spcPts val="30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1" baseline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00"/>
              </a:spcBef>
              <a:buClr>
                <a:schemeClr val="accent1"/>
              </a:buClr>
              <a:buFont typeface="Noto Symbol"/>
              <a:buNone/>
            </a:pPr>
            <a:r>
              <a:t/>
            </a:r>
            <a:endParaRPr b="1" baseline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Shape 3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192" r="5378" t="0"/>
          <a:stretch/>
        </p:blipFill>
        <p:spPr>
          <a:xfrm>
            <a:off x="346363" y="227394"/>
            <a:ext cx="5884779" cy="381222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6823364" y="3879269"/>
            <a:ext cx="202083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550 000 habitants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 collectivités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5016025" y="4670675"/>
            <a:ext cx="3903600" cy="14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300"/>
              </a:spcBef>
              <a:buNone/>
            </a:pPr>
            <a:r>
              <a:rPr b="1" lang="en-US" sz="1800">
                <a:solidFill>
                  <a:schemeClr val="accent2"/>
                </a:solidFill>
              </a:rPr>
              <a:t>Objectifs 2022</a:t>
            </a:r>
          </a:p>
          <a:p>
            <a:pPr lvl="0" rtl="0">
              <a:spcBef>
                <a:spcPts val="900"/>
              </a:spcBef>
              <a:buNone/>
            </a:pPr>
            <a:r>
              <a:rPr b="1" lang="en-US" sz="1600">
                <a:solidFill>
                  <a:srgbClr val="595959"/>
                </a:solidFill>
              </a:rPr>
              <a:t>10 kg d’OMR par habitant et par an</a:t>
            </a:r>
          </a:p>
          <a:p>
            <a:pPr lvl="0" rtl="0">
              <a:spcBef>
                <a:spcPts val="300"/>
              </a:spcBef>
              <a:buNone/>
            </a:pPr>
            <a:r>
              <a:rPr b="1" lang="en-US" sz="1600">
                <a:solidFill>
                  <a:srgbClr val="595959"/>
                </a:solidFill>
              </a:rPr>
              <a:t>96,7% de recyclage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798525" y="2023575"/>
            <a:ext cx="8027099" cy="2471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Déchets résiduels 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6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53 kg /an /hab. </a:t>
            </a: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 b="0" l="0" r="0" t="10905"/>
          <a:stretch/>
        </p:blipFill>
        <p:spPr>
          <a:xfrm>
            <a:off x="5969925" y="2344626"/>
            <a:ext cx="2773474" cy="24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537481" y="4087080"/>
            <a:ext cx="8352895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Hernani (Espagne) : les plus rapides</a:t>
            </a: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258275" y="4969400"/>
            <a:ext cx="4572599" cy="11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80BB40"/>
                </a:solidFill>
                <a:latin typeface="Arial"/>
                <a:ea typeface="Arial"/>
                <a:cs typeface="Arial"/>
                <a:sym typeface="Arial"/>
              </a:rPr>
              <a:t>2009</a:t>
            </a:r>
          </a:p>
          <a:p>
            <a:pPr indent="0" lvl="0" marL="0" marR="0" rtl="0" algn="l">
              <a:spcBef>
                <a:spcPts val="9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260 kg de déchets résiduels par personne</a:t>
            </a:r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b="1" baseline="0" i="0" lang="en-US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30% de recyclage/compostage et 70% d’OMR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6823364" y="4087080"/>
            <a:ext cx="20208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20 000 habitants</a:t>
            </a:r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 b="0" l="6396" r="9756" t="0"/>
          <a:stretch/>
        </p:blipFill>
        <p:spPr>
          <a:xfrm>
            <a:off x="344744" y="222828"/>
            <a:ext cx="6020886" cy="403915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4754550" y="4681100"/>
            <a:ext cx="44898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900"/>
              </a:spcBef>
              <a:buNone/>
            </a:pPr>
            <a:r>
              <a:rPr b="1" lang="en-US" sz="1500">
                <a:solidFill>
                  <a:schemeClr val="accent2"/>
                </a:solidFill>
              </a:rPr>
              <a:t>2012</a:t>
            </a:r>
            <a:r>
              <a:rPr b="1" lang="en-US" sz="1500">
                <a:solidFill>
                  <a:srgbClr val="595959"/>
                </a:solidFill>
              </a:rPr>
              <a:t> </a:t>
            </a:r>
          </a:p>
          <a:p>
            <a:pPr lvl="0" rtl="0">
              <a:spcBef>
                <a:spcPts val="900"/>
              </a:spcBef>
              <a:buNone/>
            </a:pPr>
            <a:r>
              <a:rPr b="1" lang="en-US" sz="1500">
                <a:solidFill>
                  <a:srgbClr val="595959"/>
                </a:solidFill>
              </a:rPr>
              <a:t>78% de recyclage/compostage et 22% d’OMR</a:t>
            </a:r>
          </a:p>
          <a:p>
            <a:pPr lvl="0" rtl="0">
              <a:spcBef>
                <a:spcPts val="300"/>
              </a:spcBef>
              <a:buNone/>
            </a:pPr>
            <a:r>
              <a:rPr b="1" lang="en-US" sz="1500">
                <a:solidFill>
                  <a:srgbClr val="595959"/>
                </a:solidFill>
              </a:rPr>
              <a:t>56 kg de déchets résiduels par personne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498474" y="214679"/>
            <a:ext cx="7556312" cy="654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Evolution de la collecte à Hernani (kg/hab./an)</a:t>
            </a:r>
          </a:p>
        </p:txBody>
      </p:sp>
      <p:grpSp>
        <p:nvGrpSpPr>
          <p:cNvPr id="390" name="Shape 390"/>
          <p:cNvGrpSpPr/>
          <p:nvPr/>
        </p:nvGrpSpPr>
        <p:grpSpPr>
          <a:xfrm>
            <a:off x="1219216" y="547680"/>
            <a:ext cx="6477314" cy="5333999"/>
            <a:chOff x="1336841" y="454527"/>
            <a:chExt cx="6477314" cy="5333999"/>
          </a:xfrm>
        </p:grpSpPr>
        <p:pic>
          <p:nvPicPr>
            <p:cNvPr id="391" name="Shape 3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36841" y="454527"/>
              <a:ext cx="6359689" cy="5333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Shape 392"/>
            <p:cNvSpPr txBox="1"/>
            <p:nvPr/>
          </p:nvSpPr>
          <p:spPr>
            <a:xfrm>
              <a:off x="5300892" y="1737894"/>
              <a:ext cx="10892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OMR</a:t>
              </a:r>
            </a:p>
          </p:txBody>
        </p:sp>
        <p:sp>
          <p:nvSpPr>
            <p:cNvPr id="393" name="Shape 393"/>
            <p:cNvSpPr txBox="1"/>
            <p:nvPr/>
          </p:nvSpPr>
          <p:spPr>
            <a:xfrm>
              <a:off x="5300892" y="2125581"/>
              <a:ext cx="25132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Emballages verre</a:t>
              </a:r>
            </a:p>
          </p:txBody>
        </p:sp>
        <p:sp>
          <p:nvSpPr>
            <p:cNvPr id="394" name="Shape 394"/>
            <p:cNvSpPr txBox="1"/>
            <p:nvPr/>
          </p:nvSpPr>
          <p:spPr>
            <a:xfrm>
              <a:off x="5300892" y="2532285"/>
              <a:ext cx="25132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Emballages légers</a:t>
              </a:r>
            </a:p>
          </p:txBody>
        </p:sp>
        <p:sp>
          <p:nvSpPr>
            <p:cNvPr id="395" name="Shape 395"/>
            <p:cNvSpPr txBox="1"/>
            <p:nvPr/>
          </p:nvSpPr>
          <p:spPr>
            <a:xfrm>
              <a:off x="5300892" y="2906902"/>
              <a:ext cx="25132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Papier / carton</a:t>
              </a:r>
            </a:p>
          </p:txBody>
        </p:sp>
        <p:sp>
          <p:nvSpPr>
            <p:cNvPr id="396" name="Shape 396"/>
            <p:cNvSpPr txBox="1"/>
            <p:nvPr/>
          </p:nvSpPr>
          <p:spPr>
            <a:xfrm>
              <a:off x="5300892" y="3293680"/>
              <a:ext cx="25132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0" baseline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Biodéchets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87" y="5889625"/>
            <a:ext cx="7559700" cy="9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1252300" y="2263650"/>
            <a:ext cx="7349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 temps de formation théoriques et pratiques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 outils et ressources partagées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Char char="●"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Une communauté d’échanges</a:t>
            </a: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-47625"/>
            <a:ext cx="8239200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592075" y="914900"/>
            <a:ext cx="8081700" cy="118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-US" sz="4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Le programme 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4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“Territoires Zero Waste”</a:t>
            </a:r>
            <a:r>
              <a:rPr lang="en-US" sz="4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87" y="5889625"/>
            <a:ext cx="7559700" cy="9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792225" y="1554675"/>
            <a:ext cx="8081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2000" u="sng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Calendrier prévisionnel des activités: 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Char char="●"/>
            </a:pPr>
            <a:r>
              <a:rPr b="1"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21 -22 septembre</a:t>
            </a: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: Formation - action à l’élaboration d’une démarche zéro déchet sur son territoire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Char char="●"/>
            </a:pPr>
            <a:r>
              <a:rPr b="1"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29 octobre</a:t>
            </a: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: Formation “les solutions pour la gestion des déchets organiques dans une démarche Zero Waste”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Char char="●"/>
            </a:pPr>
            <a:r>
              <a:rPr b="1"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1 - 5 février 2016</a:t>
            </a: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: Voyage d’étude en Belgique</a:t>
            </a:r>
          </a:p>
        </p:txBody>
      </p:sp>
      <p:pic>
        <p:nvPicPr>
          <p:cNvPr id="411" name="Shape 4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-276225"/>
            <a:ext cx="8239200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/>
          <p:nvPr/>
        </p:nvSpPr>
        <p:spPr>
          <a:xfrm>
            <a:off x="604175" y="606325"/>
            <a:ext cx="8081700" cy="118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4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Des temps de formation théoriques et pratiques</a:t>
            </a:r>
            <a:r>
              <a:rPr lang="en-US" sz="34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  <p:pic>
        <p:nvPicPr>
          <p:cNvPr id="413" name="Shape 4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137" y="4659475"/>
            <a:ext cx="8913380" cy="20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-200025"/>
            <a:ext cx="8239200" cy="11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9600" y="1247701"/>
            <a:ext cx="1530361" cy="214872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1002300" y="1424800"/>
            <a:ext cx="4735800" cy="1507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200">
                <a:latin typeface="Proxima Nova"/>
                <a:ea typeface="Proxima Nova"/>
                <a:cs typeface="Proxima Nova"/>
                <a:sym typeface="Proxima Nova"/>
              </a:rPr>
              <a:t>→ Le Scenario Zero Waste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>
                <a:latin typeface="Proxima Nova"/>
                <a:ea typeface="Proxima Nova"/>
                <a:cs typeface="Proxima Nova"/>
                <a:sym typeface="Proxima Nova"/>
              </a:rPr>
              <a:t>(Edition Rue de l’échiquier )</a:t>
            </a:r>
          </a:p>
        </p:txBody>
      </p:sp>
      <p:pic>
        <p:nvPicPr>
          <p:cNvPr id="421" name="Shape 4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802" y="3373771"/>
            <a:ext cx="4304085" cy="19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/>
        </p:nvSpPr>
        <p:spPr>
          <a:xfrm>
            <a:off x="4979125" y="3396425"/>
            <a:ext cx="39165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200">
                <a:latin typeface="Proxima Nova"/>
                <a:ea typeface="Proxima Nova"/>
                <a:cs typeface="Proxima Nova"/>
                <a:sym typeface="Proxima Nova"/>
              </a:rPr>
              <a:t>→ Un espace collectivité dans notre  base documentaire 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117300" y="337200"/>
            <a:ext cx="8909399" cy="118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Des outils et ressources partagées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1002300" y="5850425"/>
            <a:ext cx="4072799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-US" sz="2200"/>
              <a:t>→ Une newsletter mensuelle</a:t>
            </a:r>
          </a:p>
        </p:txBody>
      </p:sp>
      <p:pic>
        <p:nvPicPr>
          <p:cNvPr id="425" name="Shape 4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0062">
            <a:off x="5056649" y="4877799"/>
            <a:ext cx="3829474" cy="205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87" y="5889625"/>
            <a:ext cx="7559700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-47625"/>
            <a:ext cx="8239200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>
            <p:ph type="title"/>
          </p:nvPr>
        </p:nvSpPr>
        <p:spPr>
          <a:xfrm>
            <a:off x="798525" y="2090300"/>
            <a:ext cx="7772400" cy="50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898989"/>
                </a:solidFill>
                <a:latin typeface="Proxima Nova"/>
                <a:ea typeface="Proxima Nova"/>
                <a:cs typeface="Proxima Nova"/>
                <a:sym typeface="Proxima Nova"/>
              </a:rPr>
              <a:t>Zero Waste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Une démarche globale et participative pour atteindre l’objectif </a:t>
            </a:r>
            <a:r>
              <a:rPr lang="en-US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zéro déchet, zéro gaspillage</a:t>
            </a:r>
            <a:r>
              <a:rPr lang="en-US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-200025"/>
            <a:ext cx="8239200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371100" y="2179200"/>
            <a:ext cx="8636399" cy="53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</a:rPr>
              <a:t>→ </a:t>
            </a:r>
            <a:r>
              <a:rPr b="1"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 rencontres avec des innovateurs, militants, praticiens ou experts des démarches Zero Waste.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→ Une rencontre annuelle des territoires participants.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→ Des événements de mobilisation citoyenne.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310800" y="790400"/>
            <a:ext cx="8909399" cy="118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36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Une communauté d’échanges et des temps de mobilisation</a:t>
            </a:r>
          </a:p>
        </p:txBody>
      </p:sp>
      <p:pic>
        <p:nvPicPr>
          <p:cNvPr id="433" name="Shape 4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350" y="2476912"/>
            <a:ext cx="3953650" cy="263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87" y="5889625"/>
            <a:ext cx="7559700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-47625"/>
            <a:ext cx="8239200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 txBox="1"/>
          <p:nvPr/>
        </p:nvSpPr>
        <p:spPr>
          <a:xfrm>
            <a:off x="865175" y="3643775"/>
            <a:ext cx="3279299" cy="2369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Flore Berlingen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Directrice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flore@zerowastefrance.org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@FloreBerlin 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792150" y="1391675"/>
            <a:ext cx="75597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-US" sz="32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Zero Waste France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www.zerowastefrance.org</a:t>
            </a:r>
            <a:r>
              <a:rPr lang="en-US" sz="2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indent="-406400" lvl="0" marL="457200" rtl="0" algn="r">
              <a:lnSpc>
                <a:spcPct val="115000"/>
              </a:lnSpc>
              <a:spcBef>
                <a:spcPts val="0"/>
              </a:spcBef>
              <a:buClr>
                <a:srgbClr val="215968"/>
              </a:buClr>
              <a:buSzPct val="100000"/>
              <a:buFont typeface="Proxima Nova"/>
              <a:buChar char="+"/>
            </a:pPr>
            <a:r>
              <a:rPr lang="en-US" sz="2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docu.zerowastefrance.org </a:t>
            </a:r>
          </a:p>
          <a:p>
            <a:pPr indent="-406400" lvl="0" marL="457200" rtl="0" algn="r">
              <a:lnSpc>
                <a:spcPct val="115000"/>
              </a:lnSpc>
              <a:spcBef>
                <a:spcPts val="0"/>
              </a:spcBef>
              <a:buClr>
                <a:srgbClr val="215968"/>
              </a:buClr>
              <a:buSzPct val="100000"/>
              <a:buFont typeface="Proxima Nova"/>
              <a:buChar char="+"/>
            </a:pPr>
            <a:r>
              <a:rPr lang="en-US" sz="2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lescenario.zerowastefrance.org 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4818675" y="3356150"/>
            <a:ext cx="404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Laura Châtel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Programme Territoires Zero Waste </a:t>
            </a:r>
          </a:p>
          <a:p>
            <a:pPr lvl="0" rtl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0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laurachatel@zerowastefrance.org</a:t>
            </a:r>
            <a:r>
              <a:rPr lang="en-US" sz="2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87" y="5889625"/>
            <a:ext cx="7559700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-47625"/>
            <a:ext cx="8239200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460475" y="1036075"/>
            <a:ext cx="5723099" cy="9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2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Zéro déchet, zéro gaspillage 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177" y="1940875"/>
            <a:ext cx="7949450" cy="33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87" y="5889625"/>
            <a:ext cx="7559700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-47625"/>
            <a:ext cx="8239200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>
            <p:ph type="title"/>
          </p:nvPr>
        </p:nvSpPr>
        <p:spPr>
          <a:xfrm>
            <a:off x="798525" y="2090300"/>
            <a:ext cx="7772400" cy="50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898989"/>
                </a:solidFill>
                <a:latin typeface="Proxima Nova"/>
                <a:ea typeface="Proxima Nova"/>
                <a:cs typeface="Proxima Nova"/>
                <a:sym typeface="Proxima Nova"/>
              </a:rPr>
              <a:t>Zero Waste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Une </a:t>
            </a:r>
            <a:r>
              <a:rPr lang="en-US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démarche globale</a:t>
            </a:r>
            <a:r>
              <a:rPr lang="en-US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et participative pour atteindre l’objectif zéro déchet, zéro gaspillage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87" y="5889625"/>
            <a:ext cx="7559700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-47625"/>
            <a:ext cx="8239200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>
            <p:ph type="title"/>
          </p:nvPr>
        </p:nvSpPr>
        <p:spPr>
          <a:xfrm>
            <a:off x="798525" y="2090300"/>
            <a:ext cx="7772400" cy="506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898989"/>
                </a:solidFill>
                <a:latin typeface="Proxima Nova"/>
                <a:ea typeface="Proxima Nova"/>
                <a:cs typeface="Proxima Nova"/>
                <a:sym typeface="Proxima Nova"/>
              </a:rPr>
              <a:t>Zero Waste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Une démarche globale et </a:t>
            </a:r>
            <a:r>
              <a:rPr lang="en-US" sz="3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participative</a:t>
            </a:r>
            <a:r>
              <a:rPr lang="en-US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pour atteindre l’objectif zéro déchet, zéro gaspillage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87" y="5889625"/>
            <a:ext cx="7559700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-47625"/>
            <a:ext cx="8239200" cy="116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70174" y="0"/>
            <a:ext cx="10376924" cy="67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464775" y="1614975"/>
            <a:ext cx="3085199" cy="15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2007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Capannori </a:t>
            </a: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s’engage dans la démarche Zero Waste</a:t>
            </a: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2993025" y="137550"/>
            <a:ext cx="4210199" cy="118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[</a:t>
            </a:r>
            <a:r>
              <a:rPr b="1" lang="en-US" sz="4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2007 - 2013</a:t>
            </a:r>
            <a:r>
              <a:rPr lang="en-US" sz="4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] 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240675" y="3495300"/>
            <a:ext cx="3233100" cy="15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2013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Rossano Ercolini reçoit le Goldman Prize 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6169350" y="2363775"/>
            <a:ext cx="2864099" cy="15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2011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1ère rencontre européenne</a:t>
            </a: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 des collectivités et ONGs  Zero Waste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6058800" y="4634475"/>
            <a:ext cx="3085199" cy="15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2013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Création de la fondation Zero Waste Europe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537" y="3007522"/>
            <a:ext cx="2353849" cy="197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4075" y="1242000"/>
            <a:ext cx="2658498" cy="181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5">
            <a:alphaModFix/>
          </a:blip>
          <a:srcRect b="0" l="12111" r="0" t="0"/>
          <a:stretch/>
        </p:blipFill>
        <p:spPr>
          <a:xfrm>
            <a:off x="3589375" y="4976212"/>
            <a:ext cx="2353824" cy="167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450" y="176003"/>
            <a:ext cx="2329924" cy="195942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-1947225" y="791575"/>
            <a:ext cx="5723099" cy="15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1er février</a:t>
            </a: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 - Bobigny (93)</a:t>
            </a:r>
          </a:p>
          <a:p>
            <a:pPr lvl="0" rtl="0" algn="r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Lancement Zero Waste France 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6874475" y="176000"/>
            <a:ext cx="2039399" cy="118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[</a:t>
            </a:r>
            <a:r>
              <a:rPr b="1" lang="en-US" sz="4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2014</a:t>
            </a:r>
            <a:r>
              <a:rPr lang="en-US" sz="48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] 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-1947225" y="3492225"/>
            <a:ext cx="5723099" cy="15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Septembre</a:t>
            </a: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 - Ljubjana</a:t>
            </a:r>
          </a:p>
          <a:p>
            <a:pPr rtl="0" algn="r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1ère capitale européenne </a:t>
            </a:r>
          </a:p>
          <a:p>
            <a:pPr rtl="0" algn="r">
              <a:spcBef>
                <a:spcPts val="0"/>
              </a:spcBef>
              <a:buNone/>
            </a:pP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engagée dans la démarche 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Zero Waste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6140950" y="1916962"/>
            <a:ext cx="5723099" cy="15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rtl="0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Juillet à décembre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AAP </a:t>
            </a: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Territoires ZGZD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Medde - Ademe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 b="0" l="3827" r="25415" t="0"/>
          <a:stretch/>
        </p:blipFill>
        <p:spPr>
          <a:xfrm>
            <a:off x="3852448" y="2069366"/>
            <a:ext cx="2176775" cy="142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5875" y="5309500"/>
            <a:ext cx="2329922" cy="14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 txBox="1"/>
          <p:nvPr/>
        </p:nvSpPr>
        <p:spPr>
          <a:xfrm>
            <a:off x="-1881425" y="5223225"/>
            <a:ext cx="5723099" cy="159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Novembre</a:t>
            </a: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 - SERD</a:t>
            </a:r>
          </a:p>
          <a:p>
            <a:pPr rtl="0" algn="r">
              <a:spcBef>
                <a:spcPts val="0"/>
              </a:spcBef>
              <a:buNone/>
            </a:pP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Le Scénario Zero Waste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Editions Rue de l’Echiquier </a:t>
            </a:r>
            <a:r>
              <a:rPr b="1" lang="en-US" sz="1900">
                <a:solidFill>
                  <a:srgbClr val="215968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21596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4" name="Shape 3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2450" y="3603175"/>
            <a:ext cx="2176775" cy="145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87" y="5889625"/>
            <a:ext cx="7559700" cy="9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" y="-47625"/>
            <a:ext cx="8239200" cy="11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>
            <p:ph idx="1" type="body"/>
          </p:nvPr>
        </p:nvSpPr>
        <p:spPr>
          <a:xfrm>
            <a:off x="657850" y="3087650"/>
            <a:ext cx="8167799" cy="1932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Capannori, Gipuzkoa, San Francisco…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US" sz="6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Les premiers résultats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hème1">
  <a:themeElements>
    <a:clrScheme name="Personnalisée 2">
      <a:dk1>
        <a:srgbClr val="000000"/>
      </a:dk1>
      <a:lt1>
        <a:srgbClr val="FFFFFF"/>
      </a:lt1>
      <a:dk2>
        <a:srgbClr val="534949"/>
      </a:dk2>
      <a:lt2>
        <a:srgbClr val="CCD1B9"/>
      </a:lt2>
      <a:accent1>
        <a:srgbClr val="005D53"/>
      </a:accent1>
      <a:accent2>
        <a:srgbClr val="80BB40"/>
      </a:accent2>
      <a:accent3>
        <a:srgbClr val="168D95"/>
      </a:accent3>
      <a:accent4>
        <a:srgbClr val="004545"/>
      </a:accent4>
      <a:accent5>
        <a:srgbClr val="659333"/>
      </a:accent5>
      <a:accent6>
        <a:srgbClr val="18A29D"/>
      </a:accent6>
      <a:hlink>
        <a:srgbClr val="CC99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Thème par défaut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