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  <p:sldMasterId id="2147483682" r:id="rId3"/>
    <p:sldMasterId id="2147483660" r:id="rId4"/>
  </p:sldMasterIdLst>
  <p:notesMasterIdLst>
    <p:notesMasterId r:id="rId13"/>
  </p:notesMasterIdLst>
  <p:handoutMasterIdLst>
    <p:handoutMasterId r:id="rId14"/>
  </p:handoutMasterIdLst>
  <p:sldIdLst>
    <p:sldId id="385" r:id="rId5"/>
    <p:sldId id="391" r:id="rId6"/>
    <p:sldId id="386" r:id="rId7"/>
    <p:sldId id="387" r:id="rId8"/>
    <p:sldId id="263" r:id="rId9"/>
    <p:sldId id="389" r:id="rId10"/>
    <p:sldId id="266" r:id="rId11"/>
    <p:sldId id="390" r:id="rId12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ëlle MAGNAVACCA" initials="GM" lastIdx="6" clrIdx="0">
    <p:extLst>
      <p:ext uri="{19B8F6BF-5375-455C-9EA6-DF929625EA0E}">
        <p15:presenceInfo xmlns:p15="http://schemas.microsoft.com/office/powerpoint/2012/main" userId="S::gmagnavacca@elcimai.com::3bae015e-8c28-4710-863b-5f31cd06ef03" providerId="AD"/>
      </p:ext>
    </p:extLst>
  </p:cmAuthor>
  <p:cmAuthor id="2" name="Benjamin MOREAU" initials="BM" lastIdx="3" clrIdx="1">
    <p:extLst>
      <p:ext uri="{19B8F6BF-5375-455C-9EA6-DF929625EA0E}">
        <p15:presenceInfo xmlns:p15="http://schemas.microsoft.com/office/powerpoint/2012/main" userId="S::bmoreau@elcimai.com::46e4939c-e633-4494-90e0-72f71e2b7a12" providerId="AD"/>
      </p:ext>
    </p:extLst>
  </p:cmAuthor>
  <p:cmAuthor id="3" name="Christophe BOUE" initials="CB" lastIdx="5" clrIdx="2">
    <p:extLst>
      <p:ext uri="{19B8F6BF-5375-455C-9EA6-DF929625EA0E}">
        <p15:presenceInfo xmlns:p15="http://schemas.microsoft.com/office/powerpoint/2012/main" userId="S-1-5-21-986993608-2946873349-247537786-1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D7E"/>
    <a:srgbClr val="5770BE"/>
    <a:srgbClr val="DB322A"/>
    <a:srgbClr val="7D4E5B"/>
    <a:srgbClr val="C09AC7"/>
    <a:srgbClr val="DEEBF7"/>
    <a:srgbClr val="898989"/>
    <a:srgbClr val="4D4D4D"/>
    <a:srgbClr val="F9B55C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 autoAdjust="0"/>
    <p:restoredTop sz="94662"/>
  </p:normalViewPr>
  <p:slideViewPr>
    <p:cSldViewPr>
      <p:cViewPr varScale="1">
        <p:scale>
          <a:sx n="167" d="100"/>
          <a:sy n="167" d="100"/>
        </p:scale>
        <p:origin x="5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381" y="48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03BBE57-C65F-4946-9F75-6BD732D04963}" type="datetimeFigureOut">
              <a:rPr lang="fr-FR" smtClean="0"/>
              <a:pPr/>
              <a:t>07/09/2020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F35311E-725B-46D4-97B8-FAD34FA57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058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F557B-513E-44D6-AE7C-BB4EF13F1B0A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07F6D-3F56-4B59-828B-35ECE9BD9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6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GARDER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7F6D-3F56-4B59-828B-35ECE9BD91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3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7F6D-3F56-4B59-828B-35ECE9BD91D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10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2"/>
          <p:cNvSpPr>
            <a:spLocks noGrp="1"/>
          </p:cNvSpPr>
          <p:nvPr>
            <p:ph type="title" hasCustomPrompt="1"/>
          </p:nvPr>
        </p:nvSpPr>
        <p:spPr>
          <a:xfrm>
            <a:off x="889670" y="1844824"/>
            <a:ext cx="749875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b="0" baseline="0">
                <a:solidFill>
                  <a:srgbClr val="4D4D4D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2995860"/>
            <a:ext cx="7488311" cy="865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67944" y="6237312"/>
            <a:ext cx="4824215" cy="4320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00" baseline="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  <a:lvl2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2pPr>
            <a:lvl3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3pPr>
            <a:lvl4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4pPr>
            <a:lvl5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/>
              <a:t>ADEME Paris – 11/10/2019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6237312"/>
            <a:ext cx="3240360" cy="4320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1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 dirty="0"/>
              <a:t>Gaëlle MAGNAVACCA – GIRUS GE</a:t>
            </a:r>
          </a:p>
          <a:p>
            <a:pPr lvl="0"/>
            <a:r>
              <a:rPr lang="fr-FR" dirty="0"/>
              <a:t>Laurence HAEULSER – In </a:t>
            </a:r>
            <a:r>
              <a:rPr lang="fr-FR" dirty="0" err="1"/>
              <a:t>Numeri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96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89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3491880" y="2276872"/>
            <a:ext cx="5324128" cy="10801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000" b="1">
                <a:solidFill>
                  <a:srgbClr val="C09A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Titre sous section</a:t>
            </a:r>
          </a:p>
        </p:txBody>
      </p:sp>
    </p:spTree>
    <p:extLst>
      <p:ext uri="{BB962C8B-B14F-4D97-AF65-F5344CB8AC3E}">
        <p14:creationId xmlns:p14="http://schemas.microsoft.com/office/powerpoint/2010/main" val="62597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 hasCustomPrompt="1"/>
          </p:nvPr>
        </p:nvSpPr>
        <p:spPr>
          <a:xfrm>
            <a:off x="3491880" y="332656"/>
            <a:ext cx="5324128" cy="6059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000" b="1" baseline="0">
                <a:solidFill>
                  <a:srgbClr val="C09A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Plan / Conclusion</a:t>
            </a:r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3491880" y="1124745"/>
            <a:ext cx="5328592" cy="396043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buSzPct val="120000"/>
              <a:buFontTx/>
              <a:buBlip>
                <a:blip r:embed="rId2"/>
              </a:buBlip>
              <a:defRPr sz="240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C09AC7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</a:lstStyle>
          <a:p>
            <a:pPr lvl="0"/>
            <a:r>
              <a:rPr lang="fr-FR" dirty="0"/>
              <a:t>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0"/>
            <a:endParaRPr lang="fr-FR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491880" y="5157192"/>
            <a:ext cx="5317144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 i="1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20" hasCustomPrompt="1"/>
          </p:nvPr>
        </p:nvSpPr>
        <p:spPr>
          <a:xfrm>
            <a:off x="3491880" y="5445770"/>
            <a:ext cx="5328592" cy="215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6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3140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power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491880" y="2420888"/>
            <a:ext cx="5472608" cy="6059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 b="1">
                <a:solidFill>
                  <a:srgbClr val="C09AC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Insérer Remerciements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491880" y="5085184"/>
            <a:ext cx="5472608" cy="503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1880" y="4221088"/>
            <a:ext cx="5472733" cy="431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1F3664"/>
                </a:solidFill>
              </a:defRPr>
            </a:lvl1pPr>
          </a:lstStyle>
          <a:p>
            <a:pPr lvl="0"/>
            <a:r>
              <a:rPr lang="fr-FR" dirty="0"/>
              <a:t>Toute l’ADEME sur www.ademe.fr</a:t>
            </a:r>
          </a:p>
        </p:txBody>
      </p:sp>
    </p:spTree>
    <p:extLst>
      <p:ext uri="{BB962C8B-B14F-4D97-AF65-F5344CB8AC3E}">
        <p14:creationId xmlns:p14="http://schemas.microsoft.com/office/powerpoint/2010/main" val="182101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FA54A-CE89-4DE8-B99A-D2F1BB765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61532A-8D49-49E5-B24B-25CC48D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3443C2-1F55-4897-8094-DE0D50C9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33EE-37DE-49EE-8A73-7090CA731121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7ABE6-DF1D-4458-92C4-470355DF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17C18-B222-4D94-99E2-45B82B70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7F2-C5A8-42DE-859A-33F9CAD438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9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>
                <a:solidFill>
                  <a:srgbClr val="5770BE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INSÉRER UN TITRE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323528" y="764704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100" b="1" i="0">
                <a:solidFill>
                  <a:schemeClr val="tx1"/>
                </a:solidFill>
                <a:latin typeface="Spectral" panose="02020502060000000000" pitchFamily="18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Insérer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27450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e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1556792"/>
            <a:ext cx="864096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5B2F"/>
              </a:buClr>
              <a:buSzPct val="120000"/>
              <a:buFontTx/>
              <a:buNone/>
              <a:defRPr sz="1400" b="1" i="0" baseline="0">
                <a:solidFill>
                  <a:srgbClr val="5770BE"/>
                </a:solidFill>
                <a:latin typeface="Marianne" panose="02000000000000000000" pitchFamily="2" charset="0"/>
                <a:cs typeface="Arial" panose="020B0604020202020204" pitchFamily="34" charset="0"/>
              </a:defRPr>
            </a:lvl1pPr>
            <a:lvl2pPr marL="457200" indent="0" algn="just">
              <a:buClr>
                <a:srgbClr val="4D4D4D"/>
              </a:buClr>
              <a:buSzPct val="100000"/>
              <a:buFontTx/>
              <a:buNone/>
              <a:defRPr sz="1200" b="1" i="0" u="none">
                <a:solidFill>
                  <a:srgbClr val="DB322A"/>
                </a:solidFill>
                <a:latin typeface="Marianne" panose="02000000000000000000" pitchFamily="2" charset="0"/>
                <a:cs typeface="Arial" panose="020B0604020202020204" pitchFamily="34" charset="0"/>
              </a:defRPr>
            </a:lvl2pPr>
            <a:lvl3pPr marL="914400" indent="0">
              <a:buClr>
                <a:srgbClr val="C09AC7"/>
              </a:buClr>
              <a:buFont typeface="Wingdings" panose="05000000000000000000" pitchFamily="2" charset="2"/>
              <a:buNone/>
              <a:defRPr sz="1200" b="0" i="0">
                <a:solidFill>
                  <a:schemeClr val="tx1"/>
                </a:solidFill>
                <a:latin typeface="Marianne Light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2F7860D-7AD4-0245-A586-D7FDFC31A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>
                <a:solidFill>
                  <a:srgbClr val="5770BE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INSÉRER UN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539B5433-740E-8646-B709-D8C3A6B6AF2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23528" y="764704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100" b="1" i="0">
                <a:solidFill>
                  <a:schemeClr val="tx1"/>
                </a:solidFill>
                <a:latin typeface="Spectral" panose="02020502060000000000" pitchFamily="18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Insérer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96169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31CF7111-E868-AA45-B03E-2B8F34A4B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557685"/>
            <a:ext cx="4104456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5B2F"/>
              </a:buClr>
              <a:buSzPct val="120000"/>
              <a:buFontTx/>
              <a:buNone/>
              <a:defRPr sz="1400" b="1" i="0" baseline="0">
                <a:solidFill>
                  <a:srgbClr val="5770BE"/>
                </a:solidFill>
                <a:latin typeface="Marianne" panose="02000000000000000000" pitchFamily="2" charset="0"/>
                <a:cs typeface="Arial" panose="020B0604020202020204" pitchFamily="34" charset="0"/>
              </a:defRPr>
            </a:lvl1pPr>
            <a:lvl2pPr marL="457200" indent="0" algn="just">
              <a:buClr>
                <a:srgbClr val="4D4D4D"/>
              </a:buClr>
              <a:buSzPct val="100000"/>
              <a:buFontTx/>
              <a:buNone/>
              <a:defRPr sz="1200" b="1" i="0" u="none">
                <a:solidFill>
                  <a:srgbClr val="DB322A"/>
                </a:solidFill>
                <a:latin typeface="Marianne" panose="02000000000000000000" pitchFamily="2" charset="0"/>
                <a:cs typeface="Arial" panose="020B0604020202020204" pitchFamily="34" charset="0"/>
              </a:defRPr>
            </a:lvl2pPr>
            <a:lvl3pPr marL="914400" indent="0">
              <a:buClr>
                <a:srgbClr val="C09AC7"/>
              </a:buClr>
              <a:buFont typeface="Wingdings" panose="05000000000000000000" pitchFamily="2" charset="2"/>
              <a:buNone/>
              <a:defRPr sz="1200" b="0" i="0">
                <a:solidFill>
                  <a:schemeClr val="tx1"/>
                </a:solidFill>
                <a:latin typeface="Marianne Light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89686ED5-1108-DF45-9A05-2FA1A6DFE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6364" y="1556792"/>
            <a:ext cx="4104456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5B2F"/>
              </a:buClr>
              <a:buSzPct val="120000"/>
              <a:buFontTx/>
              <a:buNone/>
              <a:defRPr sz="1400" b="1" i="0" baseline="0">
                <a:solidFill>
                  <a:srgbClr val="5770BE"/>
                </a:solidFill>
                <a:latin typeface="Marianne" panose="02000000000000000000" pitchFamily="2" charset="0"/>
                <a:cs typeface="Arial" panose="020B0604020202020204" pitchFamily="34" charset="0"/>
              </a:defRPr>
            </a:lvl1pPr>
            <a:lvl2pPr marL="457200" indent="0" algn="just">
              <a:buClr>
                <a:srgbClr val="4D4D4D"/>
              </a:buClr>
              <a:buSzPct val="100000"/>
              <a:buFontTx/>
              <a:buNone/>
              <a:defRPr sz="1200" b="1" i="0" u="none">
                <a:solidFill>
                  <a:srgbClr val="DB322A"/>
                </a:solidFill>
                <a:latin typeface="Marianne" panose="02000000000000000000" pitchFamily="2" charset="0"/>
                <a:cs typeface="Arial" panose="020B0604020202020204" pitchFamily="34" charset="0"/>
              </a:defRPr>
            </a:lvl2pPr>
            <a:lvl3pPr marL="914400" indent="0">
              <a:buClr>
                <a:srgbClr val="C09AC7"/>
              </a:buClr>
              <a:buFont typeface="Wingdings" panose="05000000000000000000" pitchFamily="2" charset="2"/>
              <a:buNone/>
              <a:defRPr sz="1200" b="0" i="0">
                <a:solidFill>
                  <a:schemeClr val="tx1"/>
                </a:solidFill>
                <a:latin typeface="Marianne Light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9B2C6FD-4A50-534D-B5D4-34C5656C4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893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>
                <a:solidFill>
                  <a:srgbClr val="5770BE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INSÉRER UN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E8C8143A-E15A-4349-9366-810AC370BF22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323528" y="764704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100" b="1" i="0">
                <a:solidFill>
                  <a:schemeClr val="tx1"/>
                </a:solidFill>
                <a:latin typeface="Spectral" panose="02020502060000000000" pitchFamily="18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Insérer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02392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numeration graphiques, vidéos et/ou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16016" y="1556792"/>
            <a:ext cx="4176464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4D4D4D"/>
                </a:solidFill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Insérer un objet</a:t>
            </a:r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6" y="6093296"/>
            <a:ext cx="4165016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16016" y="6381874"/>
            <a:ext cx="4176464" cy="215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600" b="0" i="0">
                <a:solidFill>
                  <a:srgbClr val="5770BE"/>
                </a:solidFill>
                <a:latin typeface="Marianne Light" panose="02000000000000000000" pitchFamily="2" charset="0"/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52CE5D91-3C9A-C74E-989A-C153F2394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8" y="1557685"/>
            <a:ext cx="4104456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F5B2F"/>
              </a:buClr>
              <a:buSzPct val="120000"/>
              <a:buFontTx/>
              <a:buNone/>
              <a:defRPr sz="1400" b="1" i="0" baseline="0">
                <a:solidFill>
                  <a:srgbClr val="5770BE"/>
                </a:solidFill>
                <a:latin typeface="Marianne" panose="02000000000000000000" pitchFamily="2" charset="0"/>
                <a:cs typeface="Arial" panose="020B0604020202020204" pitchFamily="34" charset="0"/>
              </a:defRPr>
            </a:lvl1pPr>
            <a:lvl2pPr marL="457200" indent="0" algn="just">
              <a:buClr>
                <a:srgbClr val="4D4D4D"/>
              </a:buClr>
              <a:buSzPct val="100000"/>
              <a:buFontTx/>
              <a:buNone/>
              <a:defRPr sz="1200" b="1" i="0" u="none">
                <a:solidFill>
                  <a:srgbClr val="DB322A"/>
                </a:solidFill>
                <a:latin typeface="Marianne" panose="02000000000000000000" pitchFamily="2" charset="0"/>
                <a:cs typeface="Arial" panose="020B0604020202020204" pitchFamily="34" charset="0"/>
              </a:defRPr>
            </a:lvl2pPr>
            <a:lvl3pPr marL="914400" indent="0">
              <a:buClr>
                <a:srgbClr val="C09AC7"/>
              </a:buClr>
              <a:buFont typeface="Wingdings" panose="05000000000000000000" pitchFamily="2" charset="2"/>
              <a:buNone/>
              <a:defRPr sz="1200" b="0" i="0">
                <a:solidFill>
                  <a:schemeClr val="tx1"/>
                </a:solidFill>
                <a:latin typeface="Marianne Light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3DC7BE0-748C-FA4F-9C66-58077132E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893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>
                <a:solidFill>
                  <a:srgbClr val="5770BE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INSÉRER UN TITRE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836D35-95DD-904D-A2DE-74BC25098B5D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323528" y="764704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100" b="1" i="0">
                <a:solidFill>
                  <a:schemeClr val="tx1"/>
                </a:solidFill>
                <a:latin typeface="Spectral" panose="02020502060000000000" pitchFamily="18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Insérer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91031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, vidéos et/ou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DCBDC060-9A9D-6041-98A3-5505192ADC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1172" y="6093296"/>
            <a:ext cx="4165016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00" b="0" i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4" name="Espace réservé du texte 13">
            <a:extLst>
              <a:ext uri="{FF2B5EF4-FFF2-40B4-BE49-F238E27FC236}">
                <a16:creationId xmlns:a16="http://schemas.microsoft.com/office/drawing/2014/main" id="{6D3F1AAE-EAC2-644A-A3E0-9453A5AE11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1172" y="6381874"/>
            <a:ext cx="4176464" cy="215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00" b="0" i="0">
                <a:solidFill>
                  <a:srgbClr val="5770BE"/>
                </a:solidFill>
                <a:latin typeface="Marianne Light" panose="02000000000000000000" pitchFamily="2" charset="0"/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  <p:sp>
        <p:nvSpPr>
          <p:cNvPr id="10" name="Espace réservé du contenu 7"/>
          <p:cNvSpPr>
            <a:spLocks noGrp="1"/>
          </p:cNvSpPr>
          <p:nvPr>
            <p:ph sz="quarter" idx="10" hasCustomPrompt="1"/>
          </p:nvPr>
        </p:nvSpPr>
        <p:spPr>
          <a:xfrm>
            <a:off x="251520" y="1556792"/>
            <a:ext cx="4104456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/>
              <a:t>Insérer un objet</a:t>
            </a:r>
          </a:p>
        </p:txBody>
      </p:sp>
      <p:sp>
        <p:nvSpPr>
          <p:cNvPr id="18" name="Espace réservé du contenu 7">
            <a:extLst>
              <a:ext uri="{FF2B5EF4-FFF2-40B4-BE49-F238E27FC236}">
                <a16:creationId xmlns:a16="http://schemas.microsoft.com/office/drawing/2014/main" id="{92CC7CF3-A8AA-E843-9A37-3FADCEA672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16016" y="1556792"/>
            <a:ext cx="4176464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4D4D4D"/>
                </a:solidFill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Insérer un objet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623981CD-CB3B-A24D-9A6C-08AF3A74E5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6016" y="6093296"/>
            <a:ext cx="4165016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B2FA99CB-262D-5642-802F-325EC0D93B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6016" y="6381874"/>
            <a:ext cx="4176464" cy="215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600" b="0" i="0">
                <a:solidFill>
                  <a:srgbClr val="5770BE"/>
                </a:solidFill>
                <a:latin typeface="Marianne Light" panose="02000000000000000000" pitchFamily="2" charset="0"/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7C3FE712-8B11-8846-8FE2-18C8FBCC1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893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>
                <a:solidFill>
                  <a:srgbClr val="5770BE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INSÉRER UN TITRE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01AF2D0A-EE2E-5C43-BFC7-1E99BBA6274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323528" y="764704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100" b="1" i="0">
                <a:solidFill>
                  <a:schemeClr val="tx1"/>
                </a:solidFill>
                <a:latin typeface="Spectral" panose="02020502060000000000" pitchFamily="18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Insérer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402898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, vidéo et/ou im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17BD3E43-F534-EB4B-B8EF-F6EBBF2071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1172" y="6093296"/>
            <a:ext cx="7755895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00" b="0" i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5491B2CD-C564-1040-B867-B05C444CDA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1171" y="6381874"/>
            <a:ext cx="7777213" cy="2154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00" b="0" i="0">
                <a:solidFill>
                  <a:srgbClr val="5770BE"/>
                </a:solidFill>
                <a:latin typeface="Marianne Light" panose="02000000000000000000" pitchFamily="2" charset="0"/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  <p:sp>
        <p:nvSpPr>
          <p:cNvPr id="13" name="Espace réservé du contenu 7">
            <a:extLst>
              <a:ext uri="{FF2B5EF4-FFF2-40B4-BE49-F238E27FC236}">
                <a16:creationId xmlns:a16="http://schemas.microsoft.com/office/drawing/2014/main" id="{6CC6CFCD-7254-244F-8F75-734C33DC59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1520" y="1556792"/>
            <a:ext cx="8496944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/>
              <a:t>Insérer un objet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0D688E7-D2F5-2B4B-A349-2A33479D3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893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>
                <a:solidFill>
                  <a:srgbClr val="5770BE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INSÉRER UN TITRE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2D6F4FC6-DF16-134F-B73D-0224ED8AB36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323528" y="764704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100" b="1" i="0">
                <a:solidFill>
                  <a:schemeClr val="tx1"/>
                </a:solidFill>
                <a:latin typeface="Spectral" panose="02020502060000000000" pitchFamily="18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Insérer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35436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866F66E-3DA6-FD4F-A46C-80ECFF9CB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 b="1" i="0">
                <a:solidFill>
                  <a:srgbClr val="5770BE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INSÉRER UN TITRE</a:t>
            </a:r>
          </a:p>
        </p:txBody>
      </p:sp>
    </p:spTree>
    <p:extLst>
      <p:ext uri="{BB962C8B-B14F-4D97-AF65-F5344CB8AC3E}">
        <p14:creationId xmlns:p14="http://schemas.microsoft.com/office/powerpoint/2010/main" val="396548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FA54A-CE89-4DE8-B99A-D2F1BB765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61532A-8D49-49E5-B24B-25CC48D9B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3443C2-1F55-4897-8094-DE0D50C9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33EE-37DE-49EE-8A73-7090CA731121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7ABE6-DF1D-4458-92C4-470355DF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17C18-B222-4D94-99E2-45B82B70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C47F2-C5A8-42DE-859A-33F9CAD438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53922" cy="5823719"/>
          </a:xfrm>
          <a:prstGeom prst="rect">
            <a:avLst/>
          </a:prstGeom>
          <a:solidFill>
            <a:srgbClr val="C09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globe.png"/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66" y="826412"/>
            <a:ext cx="3871161" cy="3871161"/>
          </a:xfrm>
          <a:prstGeom prst="rect">
            <a:avLst/>
          </a:prstGeom>
        </p:spPr>
      </p:pic>
      <p:pic>
        <p:nvPicPr>
          <p:cNvPr id="6" name="Image 5" descr="bandeau_ADEM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0359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4D4D4D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53922" cy="922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100392" y="6520259"/>
            <a:ext cx="514400" cy="3651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709FEE-F792-45ED-BA1C-456E25B91E40}" type="slidenum">
              <a:rPr lang="fr-FR" sz="1100" b="1" i="0" smtClean="0">
                <a:solidFill>
                  <a:schemeClr val="tx1"/>
                </a:solidFill>
                <a:latin typeface="Marianne ExtraBold" panose="02000000000000000000" pitchFamily="2" charset="0"/>
              </a:rPr>
              <a:pPr algn="r"/>
              <a:t>‹N°›</a:t>
            </a:fld>
            <a:endParaRPr lang="fr-FR" sz="1100" b="1" i="0" dirty="0">
              <a:solidFill>
                <a:schemeClr val="tx1"/>
              </a:solidFill>
              <a:latin typeface="Marianne ExtraBold" panose="02000000000000000000" pitchFamily="2" charset="0"/>
            </a:endParaRPr>
          </a:p>
        </p:txBody>
      </p:sp>
      <p:sp>
        <p:nvSpPr>
          <p:cNvPr id="10" name="Espace réservé du texte 19"/>
          <p:cNvSpPr txBox="1">
            <a:spLocks/>
          </p:cNvSpPr>
          <p:nvPr userDrawn="1"/>
        </p:nvSpPr>
        <p:spPr>
          <a:xfrm>
            <a:off x="4788024" y="6566852"/>
            <a:ext cx="3946904" cy="271939"/>
          </a:xfrm>
          <a:prstGeom prst="rect">
            <a:avLst/>
          </a:prstGeom>
        </p:spPr>
        <p:txBody>
          <a:bodyPr anchor="ctr" anchorCtr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89898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solidFill>
                  <a:schemeClr val="tx1"/>
                </a:solidFill>
                <a:latin typeface="Marianne" panose="02000000000000000000" pitchFamily="2" charset="0"/>
              </a:rPr>
              <a:t>Co-construction d’une méthode d’observation des DAE  I  </a:t>
            </a:r>
            <a:r>
              <a:rPr lang="fr-FR" sz="1000" b="0" i="0" dirty="0">
                <a:solidFill>
                  <a:schemeClr val="tx1"/>
                </a:solidFill>
                <a:latin typeface="Marianne" panose="02000000000000000000" pitchFamily="2" charset="0"/>
              </a:rPr>
              <a:t>13/02/2020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4B852E5-2313-EB43-AF80-08E6053AA2D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594809"/>
            <a:ext cx="21602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dessin, signe, horloge&#10;&#10;Description générée automatiquement">
            <a:extLst>
              <a:ext uri="{FF2B5EF4-FFF2-40B4-BE49-F238E27FC236}">
                <a16:creationId xmlns:a16="http://schemas.microsoft.com/office/drawing/2014/main" id="{B34A3493-D765-8945-BABC-31EDABAAD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468934"/>
            <a:ext cx="890427" cy="2355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BC89610-44D8-A34C-A746-18EEBE4DF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85093"/>
            <a:ext cx="952501" cy="203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47AE8C-2050-2148-887D-E430838836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4" y="6422873"/>
            <a:ext cx="462608" cy="3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8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3347864" cy="5823719"/>
          </a:xfrm>
          <a:prstGeom prst="rect">
            <a:avLst/>
          </a:prstGeom>
          <a:solidFill>
            <a:srgbClr val="C09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9AC7"/>
              </a:solidFill>
            </a:endParaRPr>
          </a:p>
        </p:txBody>
      </p:sp>
      <p:pic>
        <p:nvPicPr>
          <p:cNvPr id="14" name="Image 13" descr="bandeau_ADEME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0359"/>
            <a:ext cx="9144000" cy="847344"/>
          </a:xfrm>
          <a:prstGeom prst="rect">
            <a:avLst/>
          </a:prstGeom>
        </p:spPr>
      </p:pic>
      <p:pic>
        <p:nvPicPr>
          <p:cNvPr id="8" name="Image 7" descr="globe.png"/>
          <p:cNvPicPr>
            <a:picLocks noChangeAspect="1"/>
          </p:cNvPicPr>
          <p:nvPr userDrawn="1"/>
        </p:nvPicPr>
        <p:blipFill>
          <a:blip r:embed="rId7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70" y="1522812"/>
            <a:ext cx="2478364" cy="2478362"/>
          </a:xfrm>
          <a:prstGeom prst="rect">
            <a:avLst/>
          </a:prstGeom>
        </p:spPr>
      </p:pic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464602" y="6592267"/>
            <a:ext cx="514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709FEE-F792-45ED-BA1C-456E25B91E40}" type="slidenum">
              <a:rPr lang="fr-FR" sz="1000" smtClean="0">
                <a:solidFill>
                  <a:schemeClr val="bg1">
                    <a:lumMod val="50000"/>
                  </a:schemeClr>
                </a:solidFill>
              </a:rPr>
              <a:pPr algn="r"/>
              <a:t>‹N°›</a:t>
            </a:fld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texte 19"/>
          <p:cNvSpPr txBox="1">
            <a:spLocks/>
          </p:cNvSpPr>
          <p:nvPr userDrawn="1"/>
        </p:nvSpPr>
        <p:spPr>
          <a:xfrm>
            <a:off x="1403350" y="6564759"/>
            <a:ext cx="3024188" cy="288925"/>
          </a:xfrm>
          <a:prstGeom prst="rect">
            <a:avLst/>
          </a:prstGeom>
        </p:spPr>
        <p:txBody>
          <a:bodyPr anchor="t" anchorCtr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89898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Co-construction d’une méthode d’observation des DAE</a:t>
            </a:r>
          </a:p>
        </p:txBody>
      </p:sp>
      <p:sp>
        <p:nvSpPr>
          <p:cNvPr id="11" name="Espace réservé du texte 22"/>
          <p:cNvSpPr txBox="1">
            <a:spLocks/>
          </p:cNvSpPr>
          <p:nvPr userDrawn="1"/>
        </p:nvSpPr>
        <p:spPr>
          <a:xfrm>
            <a:off x="6947355" y="6585794"/>
            <a:ext cx="1512888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89898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13/02/2020</a:t>
            </a:r>
          </a:p>
        </p:txBody>
      </p:sp>
      <p:sp>
        <p:nvSpPr>
          <p:cNvPr id="12" name="Espace réservé du texte 24"/>
          <p:cNvSpPr txBox="1">
            <a:spLocks/>
          </p:cNvSpPr>
          <p:nvPr userDrawn="1"/>
        </p:nvSpPr>
        <p:spPr>
          <a:xfrm>
            <a:off x="179388" y="6564759"/>
            <a:ext cx="1152525" cy="2889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EF5B2F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www.ademe.fr</a:t>
            </a:r>
          </a:p>
        </p:txBody>
      </p:sp>
    </p:spTree>
    <p:extLst>
      <p:ext uri="{BB962C8B-B14F-4D97-AF65-F5344CB8AC3E}">
        <p14:creationId xmlns:p14="http://schemas.microsoft.com/office/powerpoint/2010/main" val="220349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4D4D4D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291D4E6-3AE6-2E44-9D6D-31F7E9CCA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748464" cy="48832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8650A0E-6987-4E1F-9978-94768F23DEFE}"/>
              </a:ext>
            </a:extLst>
          </p:cNvPr>
          <p:cNvSpPr txBox="1"/>
          <p:nvPr/>
        </p:nvSpPr>
        <p:spPr>
          <a:xfrm>
            <a:off x="899592" y="3356992"/>
            <a:ext cx="4065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arianne" panose="02000000000000000000" pitchFamily="2" charset="0"/>
              </a:rPr>
              <a:t>Méthode et déclinaison </a:t>
            </a:r>
            <a:br>
              <a:rPr lang="fr-FR" sz="2200" b="1" dirty="0">
                <a:latin typeface="Marianne" panose="02000000000000000000" pitchFamily="2" charset="0"/>
              </a:rPr>
            </a:br>
            <a:r>
              <a:rPr lang="fr-FR" sz="2200" b="1" dirty="0">
                <a:latin typeface="Marianne" panose="02000000000000000000" pitchFamily="2" charset="0"/>
              </a:rPr>
              <a:t>des différents indicateurs </a:t>
            </a:r>
            <a:br>
              <a:rPr lang="fr-FR" sz="2200" b="1" dirty="0">
                <a:latin typeface="Marianne" panose="02000000000000000000" pitchFamily="2" charset="0"/>
              </a:rPr>
            </a:br>
            <a:r>
              <a:rPr lang="fr-FR" sz="2200" b="1" dirty="0">
                <a:latin typeface="Marianne" panose="02000000000000000000" pitchFamily="2" charset="0"/>
              </a:rPr>
              <a:t>à renseigner sur 4 à 5 ans </a:t>
            </a:r>
            <a:endParaRPr lang="fr-FR" sz="2200" b="1" dirty="0">
              <a:solidFill>
                <a:schemeClr val="accent5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06199F-BC87-E145-98F5-16D85B22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88640"/>
            <a:ext cx="871736" cy="9940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F571B9-501A-BB40-9CCD-758F7554B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296144" cy="11754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AF6CEA5-8ED5-3B46-94BB-9D9D8FE16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43976"/>
            <a:ext cx="36402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8B7EFE7-D20E-444F-8B7C-ECC16E03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7632848" cy="1340768"/>
          </a:xfrm>
        </p:spPr>
        <p:txBody>
          <a:bodyPr>
            <a:normAutofit/>
          </a:bodyPr>
          <a:lstStyle/>
          <a:p>
            <a:r>
              <a:rPr lang="fr-FR" sz="2000" dirty="0"/>
              <a:t>RAPPEL DES SOURCES À UTILISER </a:t>
            </a:r>
            <a:br>
              <a:rPr lang="fr-FR" sz="2000" dirty="0"/>
            </a:br>
            <a:r>
              <a:rPr lang="fr-FR" sz="2000" dirty="0"/>
              <a:t>POUR LE CALCUL DES INDICATEURS DE PRODUCTION </a:t>
            </a:r>
            <a:br>
              <a:rPr lang="fr-FR" sz="2000" dirty="0"/>
            </a:br>
            <a:r>
              <a:rPr lang="fr-FR" sz="2000" dirty="0"/>
              <a:t>ET/OU DE VALORISATION DES DAE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5F377-9B5F-B944-98FE-7750F412FF24}"/>
              </a:ext>
            </a:extLst>
          </p:cNvPr>
          <p:cNvSpPr/>
          <p:nvPr/>
        </p:nvSpPr>
        <p:spPr>
          <a:xfrm>
            <a:off x="467544" y="1484784"/>
            <a:ext cx="7980716" cy="1080120"/>
          </a:xfrm>
          <a:prstGeom prst="rect">
            <a:avLst/>
          </a:prstGeom>
          <a:noFill/>
          <a:ln w="127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DD1854-8730-FD42-B46D-55FDC77213EA}"/>
              </a:ext>
            </a:extLst>
          </p:cNvPr>
          <p:cNvSpPr txBox="1"/>
          <p:nvPr/>
        </p:nvSpPr>
        <p:spPr>
          <a:xfrm>
            <a:off x="2771799" y="155679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Marianne" panose="02000000000000000000" pitchFamily="2" charset="0"/>
              </a:rPr>
              <a:t>SINOE – T1 : DAE entrants 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5E6752-38A6-274A-8CB6-1C249DCA2D92}"/>
              </a:ext>
            </a:extLst>
          </p:cNvPr>
          <p:cNvSpPr/>
          <p:nvPr/>
        </p:nvSpPr>
        <p:spPr>
          <a:xfrm>
            <a:off x="755575" y="1916832"/>
            <a:ext cx="1080120" cy="504056"/>
          </a:xfrm>
          <a:prstGeom prst="rect">
            <a:avLst/>
          </a:prstGeom>
          <a:solidFill>
            <a:srgbClr val="5770B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5770BE"/>
                </a:solidFill>
                <a:latin typeface="Marianne" panose="02000000000000000000" pitchFamily="2" charset="0"/>
              </a:rPr>
              <a:t>Centres </a:t>
            </a:r>
            <a:br>
              <a:rPr lang="fr-FR" sz="1400" dirty="0">
                <a:solidFill>
                  <a:srgbClr val="5770BE"/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rgbClr val="5770BE"/>
                </a:solidFill>
                <a:latin typeface="Marianne" panose="02000000000000000000" pitchFamily="2" charset="0"/>
              </a:rPr>
              <a:t>de tri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EFEC7-A7D1-304B-8120-CCFB21C6AB36}"/>
              </a:ext>
            </a:extLst>
          </p:cNvPr>
          <p:cNvSpPr/>
          <p:nvPr/>
        </p:nvSpPr>
        <p:spPr>
          <a:xfrm>
            <a:off x="2077987" y="1916832"/>
            <a:ext cx="1080120" cy="504056"/>
          </a:xfrm>
          <a:prstGeom prst="rect">
            <a:avLst/>
          </a:prstGeom>
          <a:solidFill>
            <a:srgbClr val="5770B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5770BE"/>
                </a:solidFill>
                <a:latin typeface="Marianne" panose="02000000000000000000" pitchFamily="2" charset="0"/>
              </a:rPr>
              <a:t>UIOM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D0BE72-259B-9344-B5FD-1A88F8E668FF}"/>
              </a:ext>
            </a:extLst>
          </p:cNvPr>
          <p:cNvSpPr/>
          <p:nvPr/>
        </p:nvSpPr>
        <p:spPr>
          <a:xfrm>
            <a:off x="3400399" y="1916832"/>
            <a:ext cx="1080120" cy="504056"/>
          </a:xfrm>
          <a:prstGeom prst="rect">
            <a:avLst/>
          </a:prstGeom>
          <a:solidFill>
            <a:srgbClr val="5770B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5770BE"/>
                </a:solidFill>
                <a:latin typeface="Marianne" panose="02000000000000000000" pitchFamily="2" charset="0"/>
              </a:rPr>
              <a:t>ISDND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2ECB81-3AC7-5C4B-BEFD-CF7D7E88F020}"/>
              </a:ext>
            </a:extLst>
          </p:cNvPr>
          <p:cNvSpPr/>
          <p:nvPr/>
        </p:nvSpPr>
        <p:spPr>
          <a:xfrm>
            <a:off x="4722811" y="1916832"/>
            <a:ext cx="1479106" cy="504056"/>
          </a:xfrm>
          <a:prstGeom prst="rect">
            <a:avLst/>
          </a:prstGeom>
          <a:solidFill>
            <a:srgbClr val="5770B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5770BE"/>
                </a:solidFill>
                <a:latin typeface="Marianne" panose="02000000000000000000" pitchFamily="2" charset="0"/>
              </a:rPr>
              <a:t>Compostage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9CEA0D-7477-6A4F-8161-B0479548B95D}"/>
              </a:ext>
            </a:extLst>
          </p:cNvPr>
          <p:cNvSpPr/>
          <p:nvPr/>
        </p:nvSpPr>
        <p:spPr>
          <a:xfrm>
            <a:off x="6444207" y="1916832"/>
            <a:ext cx="1650099" cy="504056"/>
          </a:xfrm>
          <a:prstGeom prst="rect">
            <a:avLst/>
          </a:prstGeom>
          <a:solidFill>
            <a:srgbClr val="5770B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5770BE"/>
                </a:solidFill>
                <a:latin typeface="Marianne" panose="02000000000000000000" pitchFamily="2" charset="0"/>
              </a:rPr>
              <a:t>Méthanisation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EC8FFC-6578-9B43-B248-D838C54D3296}"/>
              </a:ext>
            </a:extLst>
          </p:cNvPr>
          <p:cNvSpPr txBox="1"/>
          <p:nvPr/>
        </p:nvSpPr>
        <p:spPr>
          <a:xfrm>
            <a:off x="3923928" y="2564904"/>
            <a:ext cx="360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latin typeface="Marianne ExtraBold" panose="02000000000000000000" pitchFamily="2" charset="0"/>
              </a:rPr>
              <a:t>+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D9BD9C2-A002-2949-ADE7-24B3F1661B75}"/>
              </a:ext>
            </a:extLst>
          </p:cNvPr>
          <p:cNvSpPr/>
          <p:nvPr/>
        </p:nvSpPr>
        <p:spPr>
          <a:xfrm>
            <a:off x="1763688" y="2979508"/>
            <a:ext cx="1800200" cy="792088"/>
          </a:xfrm>
          <a:prstGeom prst="ellipse">
            <a:avLst/>
          </a:prstGeom>
          <a:solidFill>
            <a:srgbClr val="7D4E5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D4E5B"/>
                </a:solidFill>
                <a:latin typeface="Marianne" panose="02000000000000000000" pitchFamily="2" charset="0"/>
              </a:rPr>
              <a:t>Déchèteries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EE768E4-4735-C544-B932-B836D693B6A3}"/>
              </a:ext>
            </a:extLst>
          </p:cNvPr>
          <p:cNvSpPr/>
          <p:nvPr/>
        </p:nvSpPr>
        <p:spPr>
          <a:xfrm>
            <a:off x="1763688" y="3861048"/>
            <a:ext cx="1800200" cy="792088"/>
          </a:xfrm>
          <a:prstGeom prst="ellipse">
            <a:avLst/>
          </a:prstGeom>
          <a:solidFill>
            <a:srgbClr val="7D4E5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D4E5B"/>
                </a:solidFill>
                <a:latin typeface="Marianne" panose="02000000000000000000" pitchFamily="2" charset="0"/>
              </a:rPr>
              <a:t>Transfert</a:t>
            </a:r>
          </a:p>
        </p:txBody>
      </p:sp>
      <p:sp>
        <p:nvSpPr>
          <p:cNvPr id="19" name="Flèche vers la droite 18">
            <a:extLst>
              <a:ext uri="{FF2B5EF4-FFF2-40B4-BE49-F238E27FC236}">
                <a16:creationId xmlns:a16="http://schemas.microsoft.com/office/drawing/2014/main" id="{9BE33E66-5364-0741-891F-C0210BEF248F}"/>
              </a:ext>
            </a:extLst>
          </p:cNvPr>
          <p:cNvSpPr/>
          <p:nvPr/>
        </p:nvSpPr>
        <p:spPr>
          <a:xfrm>
            <a:off x="3851920" y="3555572"/>
            <a:ext cx="648072" cy="504056"/>
          </a:xfrm>
          <a:prstGeom prst="rightArrow">
            <a:avLst/>
          </a:prstGeom>
          <a:solidFill>
            <a:srgbClr val="7D4E5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E4D768-F0DD-7F46-8AC1-476161A3D107}"/>
              </a:ext>
            </a:extLst>
          </p:cNvPr>
          <p:cNvSpPr/>
          <p:nvPr/>
        </p:nvSpPr>
        <p:spPr>
          <a:xfrm>
            <a:off x="4890254" y="3140968"/>
            <a:ext cx="2058010" cy="360040"/>
          </a:xfrm>
          <a:prstGeom prst="rect">
            <a:avLst/>
          </a:prstGeom>
          <a:solidFill>
            <a:srgbClr val="7D4E5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D4E5B"/>
                </a:solidFill>
                <a:latin typeface="Marianne" panose="02000000000000000000" pitchFamily="2" charset="0"/>
              </a:rPr>
              <a:t>Recyclage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026E21-AF18-7C46-955E-A15E40270EEB}"/>
              </a:ext>
            </a:extLst>
          </p:cNvPr>
          <p:cNvSpPr/>
          <p:nvPr/>
        </p:nvSpPr>
        <p:spPr>
          <a:xfrm>
            <a:off x="4890254" y="3645024"/>
            <a:ext cx="2058010" cy="360040"/>
          </a:xfrm>
          <a:prstGeom prst="rect">
            <a:avLst/>
          </a:prstGeom>
          <a:solidFill>
            <a:srgbClr val="7D4E5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rgbClr val="7D4E5B"/>
                </a:solidFill>
                <a:latin typeface="Marianne" panose="02000000000000000000" pitchFamily="2" charset="0"/>
              </a:rPr>
              <a:t>Valo</a:t>
            </a:r>
            <a:r>
              <a:rPr lang="fr-FR" sz="1400" dirty="0">
                <a:solidFill>
                  <a:srgbClr val="7D4E5B"/>
                </a:solidFill>
                <a:latin typeface="Marianne" panose="02000000000000000000" pitchFamily="2" charset="0"/>
              </a:rPr>
              <a:t> organique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93681F-32E6-954E-9C30-099B558E917D}"/>
              </a:ext>
            </a:extLst>
          </p:cNvPr>
          <p:cNvSpPr/>
          <p:nvPr/>
        </p:nvSpPr>
        <p:spPr>
          <a:xfrm>
            <a:off x="4890254" y="4149080"/>
            <a:ext cx="2058010" cy="360040"/>
          </a:xfrm>
          <a:prstGeom prst="rect">
            <a:avLst/>
          </a:prstGeom>
          <a:solidFill>
            <a:srgbClr val="7D4E5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rgbClr val="7D4E5B"/>
                </a:solidFill>
                <a:latin typeface="Marianne" panose="02000000000000000000" pitchFamily="2" charset="0"/>
              </a:rPr>
              <a:t>Valo</a:t>
            </a:r>
            <a:r>
              <a:rPr lang="fr-FR" sz="1400" dirty="0">
                <a:solidFill>
                  <a:srgbClr val="7D4E5B"/>
                </a:solidFill>
                <a:latin typeface="Marianne" panose="02000000000000000000" pitchFamily="2" charset="0"/>
              </a:rPr>
              <a:t> énergétique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D3059B-98B2-B141-B1B3-BE004B9DB126}"/>
              </a:ext>
            </a:extLst>
          </p:cNvPr>
          <p:cNvSpPr/>
          <p:nvPr/>
        </p:nvSpPr>
        <p:spPr>
          <a:xfrm>
            <a:off x="467545" y="5163091"/>
            <a:ext cx="7980716" cy="1152128"/>
          </a:xfrm>
          <a:prstGeom prst="rect">
            <a:avLst/>
          </a:prstGeom>
          <a:noFill/>
          <a:ln w="127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3424F2-3CC1-A84F-9BC4-9272A65EBED2}"/>
              </a:ext>
            </a:extLst>
          </p:cNvPr>
          <p:cNvSpPr txBox="1"/>
          <p:nvPr/>
        </p:nvSpPr>
        <p:spPr>
          <a:xfrm>
            <a:off x="683568" y="5297494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rianne" panose="02000000000000000000" pitchFamily="2" charset="0"/>
              </a:rPr>
              <a:t>T3 : DAE </a:t>
            </a:r>
            <a:r>
              <a:rPr lang="fr-FR" sz="1400" b="1" dirty="0">
                <a:latin typeface="Marianne" panose="02000000000000000000" pitchFamily="2" charset="0"/>
              </a:rPr>
              <a:t>issus des entreprises </a:t>
            </a:r>
            <a:r>
              <a:rPr lang="fr-FR" sz="1100" dirty="0">
                <a:latin typeface="Marianne" panose="02000000000000000000" pitchFamily="2" charset="0"/>
              </a:rPr>
              <a:t>(chutes de fabrication, déchets triés) </a:t>
            </a:r>
            <a:r>
              <a:rPr lang="fr-FR" sz="1400" dirty="0">
                <a:latin typeface="Marianne" panose="02000000000000000000" pitchFamily="2" charset="0"/>
              </a:rPr>
              <a:t>entrant en recyclage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F3B6FC-7B06-9F4C-BA63-C334BC7DDC6E}"/>
              </a:ext>
            </a:extLst>
          </p:cNvPr>
          <p:cNvSpPr/>
          <p:nvPr/>
        </p:nvSpPr>
        <p:spPr>
          <a:xfrm>
            <a:off x="683568" y="5805264"/>
            <a:ext cx="1054283" cy="293931"/>
          </a:xfrm>
          <a:prstGeom prst="rect">
            <a:avLst/>
          </a:prstGeom>
          <a:solidFill>
            <a:srgbClr val="DB322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DB322A"/>
                </a:solidFill>
                <a:latin typeface="Marianne" panose="02000000000000000000" pitchFamily="2" charset="0"/>
              </a:rPr>
              <a:t>Métaux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E93D59-A250-5442-8276-2853CC18D548}"/>
              </a:ext>
            </a:extLst>
          </p:cNvPr>
          <p:cNvSpPr/>
          <p:nvPr/>
        </p:nvSpPr>
        <p:spPr>
          <a:xfrm>
            <a:off x="1933208" y="5805264"/>
            <a:ext cx="1106892" cy="293931"/>
          </a:xfrm>
          <a:prstGeom prst="rect">
            <a:avLst/>
          </a:prstGeom>
          <a:solidFill>
            <a:srgbClr val="DB322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DB322A"/>
                </a:solidFill>
                <a:latin typeface="Marianne" panose="02000000000000000000" pitchFamily="2" charset="0"/>
              </a:rPr>
              <a:t>Plastique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6AD5CB-3DF7-894F-BDF9-F6343043ED5D}"/>
              </a:ext>
            </a:extLst>
          </p:cNvPr>
          <p:cNvSpPr/>
          <p:nvPr/>
        </p:nvSpPr>
        <p:spPr>
          <a:xfrm>
            <a:off x="3235457" y="5805264"/>
            <a:ext cx="1580714" cy="293931"/>
          </a:xfrm>
          <a:prstGeom prst="rect">
            <a:avLst/>
          </a:prstGeom>
          <a:solidFill>
            <a:srgbClr val="DB322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DB322A"/>
                </a:solidFill>
                <a:latin typeface="Marianne" panose="02000000000000000000" pitchFamily="2" charset="0"/>
              </a:rPr>
              <a:t>Papier-carton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DF209-A897-4B4B-9E25-476147E4601E}"/>
              </a:ext>
            </a:extLst>
          </p:cNvPr>
          <p:cNvSpPr/>
          <p:nvPr/>
        </p:nvSpPr>
        <p:spPr>
          <a:xfrm>
            <a:off x="5011528" y="5805264"/>
            <a:ext cx="673675" cy="293931"/>
          </a:xfrm>
          <a:prstGeom prst="rect">
            <a:avLst/>
          </a:prstGeom>
          <a:solidFill>
            <a:srgbClr val="DB322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DB322A"/>
                </a:solidFill>
                <a:latin typeface="Marianne" panose="02000000000000000000" pitchFamily="2" charset="0"/>
              </a:rPr>
              <a:t>Bois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2945C7-FA44-4346-BFCE-083903BF4EE7}"/>
              </a:ext>
            </a:extLst>
          </p:cNvPr>
          <p:cNvSpPr/>
          <p:nvPr/>
        </p:nvSpPr>
        <p:spPr>
          <a:xfrm>
            <a:off x="5880560" y="5805264"/>
            <a:ext cx="800339" cy="293931"/>
          </a:xfrm>
          <a:prstGeom prst="rect">
            <a:avLst/>
          </a:prstGeom>
          <a:solidFill>
            <a:srgbClr val="DB322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DB322A"/>
                </a:solidFill>
                <a:latin typeface="Marianne" panose="02000000000000000000" pitchFamily="2" charset="0"/>
              </a:rPr>
              <a:t>Verre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D4EEF9-DC81-EF43-A987-A95DE934CD04}"/>
              </a:ext>
            </a:extLst>
          </p:cNvPr>
          <p:cNvSpPr/>
          <p:nvPr/>
        </p:nvSpPr>
        <p:spPr>
          <a:xfrm>
            <a:off x="6876256" y="5805264"/>
            <a:ext cx="1354785" cy="293931"/>
          </a:xfrm>
          <a:prstGeom prst="rect">
            <a:avLst/>
          </a:prstGeom>
          <a:solidFill>
            <a:srgbClr val="DB322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DB322A"/>
                </a:solidFill>
                <a:latin typeface="Marianne" panose="02000000000000000000" pitchFamily="2" charset="0"/>
              </a:rPr>
              <a:t>Organiques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A23A8BC-A1EF-824E-8B8A-978447B5318B}"/>
              </a:ext>
            </a:extLst>
          </p:cNvPr>
          <p:cNvSpPr txBox="1"/>
          <p:nvPr/>
        </p:nvSpPr>
        <p:spPr>
          <a:xfrm>
            <a:off x="3923928" y="4509120"/>
            <a:ext cx="360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latin typeface="Marianne ExtraBold" panose="02000000000000000000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9147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F0225C-8DE2-6242-8398-D0BD29BF0342}"/>
              </a:ext>
            </a:extLst>
          </p:cNvPr>
          <p:cNvSpPr/>
          <p:nvPr/>
        </p:nvSpPr>
        <p:spPr>
          <a:xfrm>
            <a:off x="179512" y="4869160"/>
            <a:ext cx="2592288" cy="1008112"/>
          </a:xfrm>
          <a:prstGeom prst="rect">
            <a:avLst/>
          </a:prstGeom>
          <a:solidFill>
            <a:srgbClr val="5770B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La première étape sera </a:t>
            </a:r>
            <a:b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de constituer un fichier </a:t>
            </a:r>
            <a:b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des installations de traitement / valorisation de votre territoire</a:t>
            </a:r>
          </a:p>
        </p:txBody>
      </p:sp>
      <p:sp>
        <p:nvSpPr>
          <p:cNvPr id="4" name="Flèche : droite à entaille 3">
            <a:extLst>
              <a:ext uri="{FF2B5EF4-FFF2-40B4-BE49-F238E27FC236}">
                <a16:creationId xmlns:a16="http://schemas.microsoft.com/office/drawing/2014/main" id="{E679CCBA-C4D4-46DC-AF7C-7CF46DC552D6}"/>
              </a:ext>
            </a:extLst>
          </p:cNvPr>
          <p:cNvSpPr/>
          <p:nvPr/>
        </p:nvSpPr>
        <p:spPr>
          <a:xfrm>
            <a:off x="72697" y="1335690"/>
            <a:ext cx="8900651" cy="575188"/>
          </a:xfrm>
          <a:prstGeom prst="notchedRightArrow">
            <a:avLst/>
          </a:prstGeom>
          <a:solidFill>
            <a:srgbClr val="DB32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46D016B-0D8D-4796-8C01-BA2A0AE3A3A2}"/>
              </a:ext>
            </a:extLst>
          </p:cNvPr>
          <p:cNvCxnSpPr>
            <a:cxnSpLocks/>
          </p:cNvCxnSpPr>
          <p:nvPr/>
        </p:nvCxnSpPr>
        <p:spPr>
          <a:xfrm>
            <a:off x="2849060" y="2218092"/>
            <a:ext cx="0" cy="39472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CF4C527-D0CA-40EA-BF3A-E6A06F6F34E9}"/>
              </a:ext>
            </a:extLst>
          </p:cNvPr>
          <p:cNvSpPr txBox="1"/>
          <p:nvPr/>
        </p:nvSpPr>
        <p:spPr>
          <a:xfrm>
            <a:off x="224656" y="1507539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DEMARRAGE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462E037-AA60-4CE6-8CD7-36F362E2C211}"/>
              </a:ext>
            </a:extLst>
          </p:cNvPr>
          <p:cNvSpPr txBox="1"/>
          <p:nvPr/>
        </p:nvSpPr>
        <p:spPr>
          <a:xfrm>
            <a:off x="84605" y="2236901"/>
            <a:ext cx="26590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Etablir une photographie précise, pour amorcer une observation fiable des DAE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CFFEA2B-12A4-40AB-B63A-005D6B4AC241}"/>
              </a:ext>
            </a:extLst>
          </p:cNvPr>
          <p:cNvSpPr txBox="1"/>
          <p:nvPr/>
        </p:nvSpPr>
        <p:spPr>
          <a:xfrm>
            <a:off x="629598" y="3029015"/>
            <a:ext cx="213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théorique de la quantité de DAE produite sur un territoire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65F2F6-5972-4624-A0FD-74C19E2F43AE}"/>
              </a:ext>
            </a:extLst>
          </p:cNvPr>
          <p:cNvSpPr txBox="1"/>
          <p:nvPr/>
        </p:nvSpPr>
        <p:spPr>
          <a:xfrm>
            <a:off x="636355" y="3824374"/>
            <a:ext cx="224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simplifiée de la quantité de DAE produite sur un territoire et reçue en installation de traitement 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A26DB9A-23DF-4AE2-8AC8-6E03AE0898D0}"/>
              </a:ext>
            </a:extLst>
          </p:cNvPr>
          <p:cNvSpPr txBox="1"/>
          <p:nvPr/>
        </p:nvSpPr>
        <p:spPr>
          <a:xfrm>
            <a:off x="3512906" y="5661248"/>
            <a:ext cx="293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Evolution simplifiée de la production </a:t>
            </a:r>
            <a:br>
              <a:rPr lang="fr-FR" sz="1200" dirty="0"/>
            </a:br>
            <a:r>
              <a:rPr lang="fr-FR" sz="1200" dirty="0"/>
              <a:t>de DAE, à périmètre constant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40871F6-EB2F-439B-8B1D-6AE287B851B2}"/>
              </a:ext>
            </a:extLst>
          </p:cNvPr>
          <p:cNvSpPr txBox="1"/>
          <p:nvPr/>
        </p:nvSpPr>
        <p:spPr>
          <a:xfrm>
            <a:off x="2983817" y="2224475"/>
            <a:ext cx="31723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Suivre les évolutions de production </a:t>
            </a:r>
            <a:br>
              <a:rPr lang="fr-FR" sz="1350" dirty="0">
                <a:latin typeface="Marianne" panose="02000000000000000000" pitchFamily="2" charset="0"/>
              </a:rPr>
            </a:br>
            <a:r>
              <a:rPr lang="fr-FR" sz="1350" dirty="0">
                <a:latin typeface="Marianne" panose="02000000000000000000" pitchFamily="2" charset="0"/>
              </a:rPr>
              <a:t>de DAE et établir une tendance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8238D5B-4DB4-40E2-8E8C-EB07BF882CA3}"/>
              </a:ext>
            </a:extLst>
          </p:cNvPr>
          <p:cNvSpPr txBox="1"/>
          <p:nvPr/>
        </p:nvSpPr>
        <p:spPr>
          <a:xfrm>
            <a:off x="6719097" y="1484784"/>
            <a:ext cx="21344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MISE A JOUR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EB77652-DEF7-412E-B17A-358D5C39B30E}"/>
              </a:ext>
            </a:extLst>
          </p:cNvPr>
          <p:cNvSpPr txBox="1"/>
          <p:nvPr/>
        </p:nvSpPr>
        <p:spPr>
          <a:xfrm>
            <a:off x="6804512" y="2235393"/>
            <a:ext cx="22243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Mise à jour de la photographie régionale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92FA631-40B5-4312-82F5-8EDE8861C506}"/>
              </a:ext>
            </a:extLst>
          </p:cNvPr>
          <p:cNvSpPr txBox="1"/>
          <p:nvPr/>
        </p:nvSpPr>
        <p:spPr>
          <a:xfrm>
            <a:off x="6899468" y="2794456"/>
            <a:ext cx="2065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théorique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la quantité de DAE produite sur un territoire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FBA5464-4DBA-4C27-B50B-96B797DED124}"/>
              </a:ext>
            </a:extLst>
          </p:cNvPr>
          <p:cNvSpPr txBox="1"/>
          <p:nvPr/>
        </p:nvSpPr>
        <p:spPr>
          <a:xfrm>
            <a:off x="6876256" y="3645024"/>
            <a:ext cx="2313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de la quantité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DAE produite sur un territoire et reçue en installation de traitement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42" name="Flèche : chevron 41">
            <a:extLst>
              <a:ext uri="{FF2B5EF4-FFF2-40B4-BE49-F238E27FC236}">
                <a16:creationId xmlns:a16="http://schemas.microsoft.com/office/drawing/2014/main" id="{C9F2586A-0252-4467-AFD2-58F4D7CFE079}"/>
              </a:ext>
            </a:extLst>
          </p:cNvPr>
          <p:cNvSpPr/>
          <p:nvPr/>
        </p:nvSpPr>
        <p:spPr>
          <a:xfrm>
            <a:off x="185217" y="1916367"/>
            <a:ext cx="2659090" cy="203220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Année n</a:t>
            </a:r>
          </a:p>
        </p:txBody>
      </p:sp>
      <p:sp>
        <p:nvSpPr>
          <p:cNvPr id="43" name="Flèche : chevron 42">
            <a:extLst>
              <a:ext uri="{FF2B5EF4-FFF2-40B4-BE49-F238E27FC236}">
                <a16:creationId xmlns:a16="http://schemas.microsoft.com/office/drawing/2014/main" id="{B9D294F2-25AE-473D-A710-12A3D25B9E23}"/>
              </a:ext>
            </a:extLst>
          </p:cNvPr>
          <p:cNvSpPr/>
          <p:nvPr/>
        </p:nvSpPr>
        <p:spPr>
          <a:xfrm>
            <a:off x="2964737" y="5229200"/>
            <a:ext cx="3047424" cy="216024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Tous les 2 ans : année « ITOM »</a:t>
            </a:r>
          </a:p>
        </p:txBody>
      </p:sp>
      <p:sp>
        <p:nvSpPr>
          <p:cNvPr id="44" name="Flèche : chevron 43">
            <a:extLst>
              <a:ext uri="{FF2B5EF4-FFF2-40B4-BE49-F238E27FC236}">
                <a16:creationId xmlns:a16="http://schemas.microsoft.com/office/drawing/2014/main" id="{58DC49F9-5BF6-46C1-B560-0C22B346FE9E}"/>
              </a:ext>
            </a:extLst>
          </p:cNvPr>
          <p:cNvSpPr/>
          <p:nvPr/>
        </p:nvSpPr>
        <p:spPr>
          <a:xfrm>
            <a:off x="6228184" y="1920776"/>
            <a:ext cx="2715235" cy="212079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Année  n+4 /5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4853CD5-93B4-4FDA-B456-F09E74E614C2}"/>
              </a:ext>
            </a:extLst>
          </p:cNvPr>
          <p:cNvSpPr txBox="1"/>
          <p:nvPr/>
        </p:nvSpPr>
        <p:spPr>
          <a:xfrm>
            <a:off x="3563888" y="2852936"/>
            <a:ext cx="2952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Evolution simplifiée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la production de DAE,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sur les installations de traitement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(de déchets ultimes)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72E6638-75BD-4282-8DB0-CEDFDFC4F4EF}"/>
              </a:ext>
            </a:extLst>
          </p:cNvPr>
          <p:cNvSpPr txBox="1"/>
          <p:nvPr/>
        </p:nvSpPr>
        <p:spPr>
          <a:xfrm>
            <a:off x="3342327" y="1482337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SUIVI</a:t>
            </a:r>
          </a:p>
        </p:txBody>
      </p:sp>
      <p:sp>
        <p:nvSpPr>
          <p:cNvPr id="54" name="Flèche : chevron 53">
            <a:extLst>
              <a:ext uri="{FF2B5EF4-FFF2-40B4-BE49-F238E27FC236}">
                <a16:creationId xmlns:a16="http://schemas.microsoft.com/office/drawing/2014/main" id="{B750FEFF-BEAE-49E2-9BB4-6D9855E8EE5F}"/>
              </a:ext>
            </a:extLst>
          </p:cNvPr>
          <p:cNvSpPr/>
          <p:nvPr/>
        </p:nvSpPr>
        <p:spPr>
          <a:xfrm>
            <a:off x="2854895" y="1916832"/>
            <a:ext cx="3373289" cy="216024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Tous les ans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39142828-1B66-4D9F-8B3B-8DB3E44D0F05}"/>
              </a:ext>
            </a:extLst>
          </p:cNvPr>
          <p:cNvSpPr txBox="1"/>
          <p:nvPr/>
        </p:nvSpPr>
        <p:spPr>
          <a:xfrm>
            <a:off x="3556907" y="3933056"/>
            <a:ext cx="283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Evolution simplifiée de la production de DAE, par unité de valeur (nb de salariés et / ou unité de valeur)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C98316-C1EB-BB4A-AD74-3D880A8A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ESTIMATION ET SUIVI DE LA PROCÉDURE DE DAE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0FDB43-6649-D946-81E5-532C9AA99A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23528" y="692696"/>
            <a:ext cx="7120880" cy="504056"/>
          </a:xfrm>
        </p:spPr>
        <p:txBody>
          <a:bodyPr/>
          <a:lstStyle/>
          <a:p>
            <a:r>
              <a:rPr lang="fr-FR" dirty="0"/>
              <a:t>Observation harmonisée et indicateurs </a:t>
            </a:r>
            <a:br>
              <a:rPr lang="fr-FR" dirty="0"/>
            </a:br>
            <a:r>
              <a:rPr lang="fr-FR" dirty="0"/>
              <a:t>« Socle commun et règlementaire »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BABE56A-9E41-6D4D-AD79-D9C98B5BA7D5}"/>
              </a:ext>
            </a:extLst>
          </p:cNvPr>
          <p:cNvSpPr/>
          <p:nvPr/>
        </p:nvSpPr>
        <p:spPr>
          <a:xfrm>
            <a:off x="107504" y="3063882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A1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4623CF2-0151-0D44-B213-AD97987F0496}"/>
              </a:ext>
            </a:extLst>
          </p:cNvPr>
          <p:cNvSpPr/>
          <p:nvPr/>
        </p:nvSpPr>
        <p:spPr>
          <a:xfrm>
            <a:off x="107504" y="3950290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A2t1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968E8B95-7A59-EA41-9C67-0F2F107C43C5}"/>
              </a:ext>
            </a:extLst>
          </p:cNvPr>
          <p:cNvCxnSpPr>
            <a:cxnSpLocks/>
          </p:cNvCxnSpPr>
          <p:nvPr/>
        </p:nvCxnSpPr>
        <p:spPr>
          <a:xfrm>
            <a:off x="6228184" y="2218092"/>
            <a:ext cx="0" cy="42352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773BCCB-1B0F-FC4F-B39E-7526E1120AEA}"/>
              </a:ext>
            </a:extLst>
          </p:cNvPr>
          <p:cNvSpPr/>
          <p:nvPr/>
        </p:nvSpPr>
        <p:spPr>
          <a:xfrm>
            <a:off x="6444208" y="4797152"/>
            <a:ext cx="2592288" cy="1656184"/>
          </a:xfrm>
          <a:prstGeom prst="rect">
            <a:avLst/>
          </a:prstGeom>
          <a:solidFill>
            <a:srgbClr val="5770B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La mise à jour doit intervenir </a:t>
            </a:r>
            <a:b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à minima tous les 4/5 ans, afin de remettre à plat la liste des installations, de réévaluer </a:t>
            </a:r>
            <a:b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les tonnages produits,… tout </a:t>
            </a:r>
            <a:b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en se basant sur les éléments issus des années n+1, n+3,…. 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478318DE-5D04-3D42-9690-3CCEE47A5A47}"/>
              </a:ext>
            </a:extLst>
          </p:cNvPr>
          <p:cNvSpPr/>
          <p:nvPr/>
        </p:nvSpPr>
        <p:spPr>
          <a:xfrm>
            <a:off x="2987824" y="3794618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A4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9BE902B7-BD80-D842-95E1-F9B646F0C9BF}"/>
              </a:ext>
            </a:extLst>
          </p:cNvPr>
          <p:cNvSpPr/>
          <p:nvPr/>
        </p:nvSpPr>
        <p:spPr>
          <a:xfrm>
            <a:off x="2987824" y="4226666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A4 </a:t>
            </a:r>
            <a:r>
              <a:rPr lang="fr-FR" sz="900" b="1" dirty="0">
                <a:solidFill>
                  <a:schemeClr val="bg1"/>
                </a:solidFill>
                <a:latin typeface="Marianne" panose="02000000000000000000" pitchFamily="2" charset="0"/>
              </a:rPr>
              <a:t>bis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57C7946F-15E2-6D4F-B700-7306420D14D3}"/>
              </a:ext>
            </a:extLst>
          </p:cNvPr>
          <p:cNvSpPr/>
          <p:nvPr/>
        </p:nvSpPr>
        <p:spPr>
          <a:xfrm>
            <a:off x="2987824" y="2901765"/>
            <a:ext cx="504056" cy="504056"/>
          </a:xfrm>
          <a:prstGeom prst="ellipse">
            <a:avLst/>
          </a:prstGeom>
          <a:solidFill>
            <a:schemeClr val="bg1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A3 </a:t>
            </a:r>
            <a:r>
              <a:rPr lang="fr-FR" sz="900" b="1" dirty="0">
                <a:solidFill>
                  <a:schemeClr val="tx1"/>
                </a:solidFill>
                <a:latin typeface="Marianne" panose="02000000000000000000" pitchFamily="2" charset="0"/>
              </a:rPr>
              <a:t>bis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24637FE8-C70C-524D-98B9-D3CCE0E4E38F}"/>
              </a:ext>
            </a:extLst>
          </p:cNvPr>
          <p:cNvSpPr/>
          <p:nvPr/>
        </p:nvSpPr>
        <p:spPr>
          <a:xfrm>
            <a:off x="2987824" y="5661248"/>
            <a:ext cx="504056" cy="504056"/>
          </a:xfrm>
          <a:prstGeom prst="ellipse">
            <a:avLst/>
          </a:prstGeom>
          <a:solidFill>
            <a:schemeClr val="bg1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A3</a:t>
            </a:r>
            <a:endParaRPr lang="fr-FR" sz="9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84419B98-35B9-B54B-8555-F9A84DFCAA48}"/>
              </a:ext>
            </a:extLst>
          </p:cNvPr>
          <p:cNvSpPr/>
          <p:nvPr/>
        </p:nvSpPr>
        <p:spPr>
          <a:xfrm>
            <a:off x="6372200" y="2852936"/>
            <a:ext cx="504056" cy="504056"/>
          </a:xfrm>
          <a:prstGeom prst="ellipse">
            <a:avLst/>
          </a:prstGeom>
          <a:solidFill>
            <a:schemeClr val="bg1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A1</a:t>
            </a:r>
            <a:endParaRPr lang="fr-FR" sz="9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D94F77DB-53F6-1542-8553-D8E522F98846}"/>
              </a:ext>
            </a:extLst>
          </p:cNvPr>
          <p:cNvSpPr/>
          <p:nvPr/>
        </p:nvSpPr>
        <p:spPr>
          <a:xfrm>
            <a:off x="6372200" y="3819107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A2t1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D4FE7E28-1E8B-BD4B-A2DB-C54E39740283}"/>
              </a:ext>
            </a:extLst>
          </p:cNvPr>
          <p:cNvSpPr txBox="1"/>
          <p:nvPr/>
        </p:nvSpPr>
        <p:spPr>
          <a:xfrm>
            <a:off x="395536" y="5949280"/>
            <a:ext cx="1584176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543C964-15E2-D249-B9E1-9855D504C114}"/>
              </a:ext>
            </a:extLst>
          </p:cNvPr>
          <p:cNvSpPr txBox="1"/>
          <p:nvPr/>
        </p:nvSpPr>
        <p:spPr>
          <a:xfrm>
            <a:off x="395536" y="6231070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 &amp; règlementaire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2F4CD0D-78ED-7949-9777-29D538DCC1BF}"/>
              </a:ext>
            </a:extLst>
          </p:cNvPr>
          <p:cNvSpPr txBox="1"/>
          <p:nvPr/>
        </p:nvSpPr>
        <p:spPr>
          <a:xfrm>
            <a:off x="395536" y="6519102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suivi +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31C5994D-6067-C34A-929D-81AFE77DA40C}"/>
              </a:ext>
            </a:extLst>
          </p:cNvPr>
          <p:cNvSpPr/>
          <p:nvPr/>
        </p:nvSpPr>
        <p:spPr>
          <a:xfrm>
            <a:off x="174576" y="5941441"/>
            <a:ext cx="232392" cy="231703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78EA1765-9FDB-3745-9374-3F231196EA25}"/>
              </a:ext>
            </a:extLst>
          </p:cNvPr>
          <p:cNvSpPr/>
          <p:nvPr/>
        </p:nvSpPr>
        <p:spPr>
          <a:xfrm>
            <a:off x="174576" y="6222941"/>
            <a:ext cx="232392" cy="231703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bg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046309E-8483-8647-87B7-0B69E22596AC}"/>
              </a:ext>
            </a:extLst>
          </p:cNvPr>
          <p:cNvSpPr/>
          <p:nvPr/>
        </p:nvSpPr>
        <p:spPr>
          <a:xfrm>
            <a:off x="174576" y="6510973"/>
            <a:ext cx="232392" cy="231703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4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C462E037-AA60-4CE6-8CD7-36F362E2C211}"/>
              </a:ext>
            </a:extLst>
          </p:cNvPr>
          <p:cNvSpPr txBox="1"/>
          <p:nvPr/>
        </p:nvSpPr>
        <p:spPr>
          <a:xfrm>
            <a:off x="251520" y="1833974"/>
            <a:ext cx="26590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Etablir une photographie précise, pour amorcer une observation fiable des DAE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CFFEA2B-12A4-40AB-B63A-005D6B4AC241}"/>
              </a:ext>
            </a:extLst>
          </p:cNvPr>
          <p:cNvSpPr txBox="1"/>
          <p:nvPr/>
        </p:nvSpPr>
        <p:spPr>
          <a:xfrm>
            <a:off x="755576" y="2626088"/>
            <a:ext cx="213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théorique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la quantité de DAE produite sur un territoire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65F2F6-5972-4624-A0FD-74C19E2F43AE}"/>
              </a:ext>
            </a:extLst>
          </p:cNvPr>
          <p:cNvSpPr txBox="1"/>
          <p:nvPr/>
        </p:nvSpPr>
        <p:spPr>
          <a:xfrm>
            <a:off x="755576" y="3308107"/>
            <a:ext cx="2153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simplifiée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la quantité de DAE produite sur un territoire et reçue en installation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traitement 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A26DB9A-23DF-4AE2-8AC8-6E03AE0898D0}"/>
              </a:ext>
            </a:extLst>
          </p:cNvPr>
          <p:cNvSpPr txBox="1"/>
          <p:nvPr/>
        </p:nvSpPr>
        <p:spPr>
          <a:xfrm>
            <a:off x="3762924" y="4893946"/>
            <a:ext cx="204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Evolution simplifiée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la production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DAE, à périmètre constant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40871F6-EB2F-439B-8B1D-6AE287B851B2}"/>
              </a:ext>
            </a:extLst>
          </p:cNvPr>
          <p:cNvSpPr txBox="1"/>
          <p:nvPr/>
        </p:nvSpPr>
        <p:spPr>
          <a:xfrm>
            <a:off x="3131840" y="1916832"/>
            <a:ext cx="33945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Suivre les évolutions de production </a:t>
            </a:r>
            <a:br>
              <a:rPr lang="fr-FR" sz="1350" dirty="0">
                <a:latin typeface="Marianne" panose="02000000000000000000" pitchFamily="2" charset="0"/>
              </a:rPr>
            </a:br>
            <a:r>
              <a:rPr lang="fr-FR" sz="1350" dirty="0">
                <a:latin typeface="Marianne" panose="02000000000000000000" pitchFamily="2" charset="0"/>
              </a:rPr>
              <a:t>de DAE et établir une tendance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EB77652-DEF7-412E-B17A-358D5C39B30E}"/>
              </a:ext>
            </a:extLst>
          </p:cNvPr>
          <p:cNvSpPr txBox="1"/>
          <p:nvPr/>
        </p:nvSpPr>
        <p:spPr>
          <a:xfrm>
            <a:off x="6444208" y="1832466"/>
            <a:ext cx="22243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Mise à jour de la photographie régionale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92FA631-40B5-4312-82F5-8EDE8861C506}"/>
              </a:ext>
            </a:extLst>
          </p:cNvPr>
          <p:cNvSpPr txBox="1"/>
          <p:nvPr/>
        </p:nvSpPr>
        <p:spPr>
          <a:xfrm>
            <a:off x="7092280" y="2391529"/>
            <a:ext cx="179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théorique de la quantité de DAE produite sur un territoire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FBA5464-4DBA-4C27-B50B-96B797DED124}"/>
              </a:ext>
            </a:extLst>
          </p:cNvPr>
          <p:cNvSpPr txBox="1"/>
          <p:nvPr/>
        </p:nvSpPr>
        <p:spPr>
          <a:xfrm>
            <a:off x="7092280" y="3373389"/>
            <a:ext cx="2025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de la quantité de DAE produite sur un territoire et reçue en installation de traitement 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4853CD5-93B4-4FDA-B456-F09E74E614C2}"/>
              </a:ext>
            </a:extLst>
          </p:cNvPr>
          <p:cNvSpPr txBox="1"/>
          <p:nvPr/>
        </p:nvSpPr>
        <p:spPr>
          <a:xfrm>
            <a:off x="3858901" y="2564904"/>
            <a:ext cx="2088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Evolution simplifiée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la production de DAE, sur les installations de traitement (de déchets ultimes)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39142828-1B66-4D9F-8B3B-8DB3E44D0F05}"/>
              </a:ext>
            </a:extLst>
          </p:cNvPr>
          <p:cNvSpPr txBox="1"/>
          <p:nvPr/>
        </p:nvSpPr>
        <p:spPr>
          <a:xfrm>
            <a:off x="3851920" y="3729425"/>
            <a:ext cx="2311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Evolution simplifiée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la production de DAE, par unité de valeur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(nb de salariés et / ou unité de valeur)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A9296BB-78B0-420C-B1BE-576CCA578DA4}"/>
              </a:ext>
            </a:extLst>
          </p:cNvPr>
          <p:cNvSpPr txBox="1"/>
          <p:nvPr/>
        </p:nvSpPr>
        <p:spPr>
          <a:xfrm>
            <a:off x="755576" y="4544125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complétée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la quantité de DAE produite sur un territoire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et reçue en installation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traitement 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BE6B0E7-9F66-4288-87F9-EE19B12F888E}"/>
              </a:ext>
            </a:extLst>
          </p:cNvPr>
          <p:cNvSpPr txBox="1"/>
          <p:nvPr/>
        </p:nvSpPr>
        <p:spPr>
          <a:xfrm>
            <a:off x="7092280" y="4724580"/>
            <a:ext cx="205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complétée e de la quantité de DAE produite sur un territoire et reçue en installation de traitement 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F29FD6-29A2-3B4B-91A4-09C5AED1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ESTIMATION ET SUIVI DE LA PROCÉDURE DE DAE -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427682-34CB-314D-B4EA-A25A82551B9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23528" y="692696"/>
            <a:ext cx="7120880" cy="288032"/>
          </a:xfrm>
        </p:spPr>
        <p:txBody>
          <a:bodyPr/>
          <a:lstStyle/>
          <a:p>
            <a:r>
              <a:rPr lang="fr-FR" dirty="0"/>
              <a:t>Exemple d’une observation « suivi + »</a:t>
            </a:r>
          </a:p>
        </p:txBody>
      </p:sp>
      <p:sp>
        <p:nvSpPr>
          <p:cNvPr id="55" name="Flèche : droite à entaille 3">
            <a:extLst>
              <a:ext uri="{FF2B5EF4-FFF2-40B4-BE49-F238E27FC236}">
                <a16:creationId xmlns:a16="http://schemas.microsoft.com/office/drawing/2014/main" id="{C9E85D99-12B3-5646-A72F-35B807EBEB0F}"/>
              </a:ext>
            </a:extLst>
          </p:cNvPr>
          <p:cNvSpPr/>
          <p:nvPr/>
        </p:nvSpPr>
        <p:spPr>
          <a:xfrm>
            <a:off x="72697" y="978097"/>
            <a:ext cx="8900651" cy="575188"/>
          </a:xfrm>
          <a:prstGeom prst="notchedRightArrow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D4C1837-7C5E-BA4D-939C-EB1D7C3F5643}"/>
              </a:ext>
            </a:extLst>
          </p:cNvPr>
          <p:cNvSpPr txBox="1"/>
          <p:nvPr/>
        </p:nvSpPr>
        <p:spPr>
          <a:xfrm>
            <a:off x="179512" y="1124744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DEMARRAGE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22DFE36-771C-D247-B305-812F7A101AB5}"/>
              </a:ext>
            </a:extLst>
          </p:cNvPr>
          <p:cNvSpPr txBox="1"/>
          <p:nvPr/>
        </p:nvSpPr>
        <p:spPr>
          <a:xfrm>
            <a:off x="6719097" y="1127191"/>
            <a:ext cx="21344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MISE A JOUR</a:t>
            </a:r>
          </a:p>
        </p:txBody>
      </p:sp>
      <p:sp>
        <p:nvSpPr>
          <p:cNvPr id="58" name="Flèche : chevron 41">
            <a:extLst>
              <a:ext uri="{FF2B5EF4-FFF2-40B4-BE49-F238E27FC236}">
                <a16:creationId xmlns:a16="http://schemas.microsoft.com/office/drawing/2014/main" id="{22DE29B4-2D82-ED4D-9992-87B809E48F73}"/>
              </a:ext>
            </a:extLst>
          </p:cNvPr>
          <p:cNvSpPr/>
          <p:nvPr/>
        </p:nvSpPr>
        <p:spPr>
          <a:xfrm>
            <a:off x="185216" y="1558774"/>
            <a:ext cx="2874615" cy="203220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Année n</a:t>
            </a:r>
          </a:p>
        </p:txBody>
      </p:sp>
      <p:sp>
        <p:nvSpPr>
          <p:cNvPr id="62" name="Flèche : chevron 43">
            <a:extLst>
              <a:ext uri="{FF2B5EF4-FFF2-40B4-BE49-F238E27FC236}">
                <a16:creationId xmlns:a16="http://schemas.microsoft.com/office/drawing/2014/main" id="{66E63E01-0CF7-9E4A-A857-75B0A6075D1B}"/>
              </a:ext>
            </a:extLst>
          </p:cNvPr>
          <p:cNvSpPr/>
          <p:nvPr/>
        </p:nvSpPr>
        <p:spPr>
          <a:xfrm>
            <a:off x="6444208" y="1563183"/>
            <a:ext cx="2499211" cy="212079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Année  n+4 /5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08D86C5-BACC-794F-A55B-EE84B4FDF91C}"/>
              </a:ext>
            </a:extLst>
          </p:cNvPr>
          <p:cNvSpPr txBox="1"/>
          <p:nvPr/>
        </p:nvSpPr>
        <p:spPr>
          <a:xfrm>
            <a:off x="3342327" y="1124744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SUIVI</a:t>
            </a:r>
          </a:p>
        </p:txBody>
      </p:sp>
      <p:sp>
        <p:nvSpPr>
          <p:cNvPr id="64" name="Flèche : chevron 53">
            <a:extLst>
              <a:ext uri="{FF2B5EF4-FFF2-40B4-BE49-F238E27FC236}">
                <a16:creationId xmlns:a16="http://schemas.microsoft.com/office/drawing/2014/main" id="{BE72E551-669D-124D-A9D8-2857B35210E3}"/>
              </a:ext>
            </a:extLst>
          </p:cNvPr>
          <p:cNvSpPr/>
          <p:nvPr/>
        </p:nvSpPr>
        <p:spPr>
          <a:xfrm>
            <a:off x="3059832" y="1559239"/>
            <a:ext cx="3373788" cy="216024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Tous les ans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BCF2565-75C4-D74B-B190-C8F0B960434C}"/>
              </a:ext>
            </a:extLst>
          </p:cNvPr>
          <p:cNvSpPr/>
          <p:nvPr/>
        </p:nvSpPr>
        <p:spPr>
          <a:xfrm>
            <a:off x="239113" y="2636912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A1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A6DFFC0E-E386-6741-BB04-50C1C2B6C545}"/>
              </a:ext>
            </a:extLst>
          </p:cNvPr>
          <p:cNvSpPr/>
          <p:nvPr/>
        </p:nvSpPr>
        <p:spPr>
          <a:xfrm>
            <a:off x="254560" y="3717032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A2t1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B75164A7-7294-B944-8C9D-83E31BE568C5}"/>
              </a:ext>
            </a:extLst>
          </p:cNvPr>
          <p:cNvSpPr/>
          <p:nvPr/>
        </p:nvSpPr>
        <p:spPr>
          <a:xfrm>
            <a:off x="240934" y="4725144"/>
            <a:ext cx="504056" cy="504056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 t2-t3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599B89B4-86A3-E148-988B-0DC6DC1EC8B6}"/>
              </a:ext>
            </a:extLst>
          </p:cNvPr>
          <p:cNvSpPr/>
          <p:nvPr/>
        </p:nvSpPr>
        <p:spPr>
          <a:xfrm>
            <a:off x="3246833" y="2733706"/>
            <a:ext cx="504056" cy="504056"/>
          </a:xfrm>
          <a:prstGeom prst="ellipse">
            <a:avLst/>
          </a:prstGeom>
          <a:solidFill>
            <a:schemeClr val="bg1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A3 </a:t>
            </a:r>
            <a:r>
              <a:rPr lang="fr-FR" sz="900" b="1" dirty="0">
                <a:solidFill>
                  <a:schemeClr val="tx1"/>
                </a:solidFill>
                <a:latin typeface="Marianne" panose="02000000000000000000" pitchFamily="2" charset="0"/>
              </a:rPr>
              <a:t>bis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75E709B-3B1E-5F45-ACB1-710F33885112}"/>
              </a:ext>
            </a:extLst>
          </p:cNvPr>
          <p:cNvSpPr/>
          <p:nvPr/>
        </p:nvSpPr>
        <p:spPr>
          <a:xfrm>
            <a:off x="3246833" y="3669810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A4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7447C7CF-58AE-1D47-A9EB-4B26CD1456D2}"/>
              </a:ext>
            </a:extLst>
          </p:cNvPr>
          <p:cNvSpPr/>
          <p:nvPr/>
        </p:nvSpPr>
        <p:spPr>
          <a:xfrm>
            <a:off x="3246833" y="4101858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A4 </a:t>
            </a:r>
            <a:r>
              <a:rPr lang="fr-FR" sz="900" b="1" dirty="0">
                <a:solidFill>
                  <a:schemeClr val="bg1"/>
                </a:solidFill>
                <a:latin typeface="Marianne" panose="02000000000000000000" pitchFamily="2" charset="0"/>
              </a:rPr>
              <a:t>bis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A5FF5DE9-D9AC-3A46-855D-8AE313C85E75}"/>
              </a:ext>
            </a:extLst>
          </p:cNvPr>
          <p:cNvSpPr/>
          <p:nvPr/>
        </p:nvSpPr>
        <p:spPr>
          <a:xfrm>
            <a:off x="3246833" y="4893946"/>
            <a:ext cx="504056" cy="504056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A3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827A7D34-6179-0842-B7F2-D761B0A93217}"/>
              </a:ext>
            </a:extLst>
          </p:cNvPr>
          <p:cNvSpPr/>
          <p:nvPr/>
        </p:nvSpPr>
        <p:spPr>
          <a:xfrm>
            <a:off x="6516216" y="2492896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A1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6924EE88-EF4A-DB4C-91B0-20D83A8BD1A4}"/>
              </a:ext>
            </a:extLst>
          </p:cNvPr>
          <p:cNvSpPr/>
          <p:nvPr/>
        </p:nvSpPr>
        <p:spPr>
          <a:xfrm>
            <a:off x="6516216" y="3405948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A2t1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F203C22E-3E77-8544-BA64-D990049A6793}"/>
              </a:ext>
            </a:extLst>
          </p:cNvPr>
          <p:cNvSpPr/>
          <p:nvPr/>
        </p:nvSpPr>
        <p:spPr>
          <a:xfrm>
            <a:off x="6516216" y="4869160"/>
            <a:ext cx="504056" cy="504056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 t2-t3</a:t>
            </a: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74B6F259-492E-8D40-82C0-B52DDFFEE8BD}"/>
              </a:ext>
            </a:extLst>
          </p:cNvPr>
          <p:cNvCxnSpPr>
            <a:cxnSpLocks/>
          </p:cNvCxnSpPr>
          <p:nvPr/>
        </p:nvCxnSpPr>
        <p:spPr>
          <a:xfrm>
            <a:off x="3059832" y="1916832"/>
            <a:ext cx="0" cy="3888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6B60B63A-86F6-A94C-ABC6-246C265FE89E}"/>
              </a:ext>
            </a:extLst>
          </p:cNvPr>
          <p:cNvCxnSpPr>
            <a:cxnSpLocks/>
          </p:cNvCxnSpPr>
          <p:nvPr/>
        </p:nvCxnSpPr>
        <p:spPr>
          <a:xfrm>
            <a:off x="6372200" y="1916832"/>
            <a:ext cx="0" cy="3816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148A58E-F9DF-C34F-90DD-7A5A5222AF22}"/>
              </a:ext>
            </a:extLst>
          </p:cNvPr>
          <p:cNvSpPr/>
          <p:nvPr/>
        </p:nvSpPr>
        <p:spPr>
          <a:xfrm>
            <a:off x="179512" y="5733256"/>
            <a:ext cx="2592288" cy="1008112"/>
          </a:xfrm>
          <a:prstGeom prst="rect">
            <a:avLst/>
          </a:prstGeom>
          <a:solidFill>
            <a:srgbClr val="5770B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La première étape sera </a:t>
            </a:r>
            <a:b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de constituer un fichier </a:t>
            </a:r>
            <a:b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des installations de traitement / valorisation de votre territoire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0DC522-10E8-B940-9685-84DA854A332B}"/>
              </a:ext>
            </a:extLst>
          </p:cNvPr>
          <p:cNvSpPr/>
          <p:nvPr/>
        </p:nvSpPr>
        <p:spPr>
          <a:xfrm>
            <a:off x="3275856" y="6021288"/>
            <a:ext cx="5400600" cy="504056"/>
          </a:xfrm>
          <a:prstGeom prst="rect">
            <a:avLst/>
          </a:prstGeom>
          <a:solidFill>
            <a:srgbClr val="5770B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Les indicateurs suivi + doivent COMPLETER les indicateurs socle commune, ils ne doivent PAS les remplacer.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50AB579-9CBC-F747-8530-7D6914C5D7E6}"/>
              </a:ext>
            </a:extLst>
          </p:cNvPr>
          <p:cNvSpPr txBox="1"/>
          <p:nvPr/>
        </p:nvSpPr>
        <p:spPr>
          <a:xfrm>
            <a:off x="7596336" y="116632"/>
            <a:ext cx="1584176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BF55DCF-BD8C-824A-BD96-89BC15CA1AE5}"/>
              </a:ext>
            </a:extLst>
          </p:cNvPr>
          <p:cNvSpPr txBox="1"/>
          <p:nvPr/>
        </p:nvSpPr>
        <p:spPr>
          <a:xfrm>
            <a:off x="7596336" y="33265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 </a:t>
            </a:r>
            <a:br>
              <a:rPr lang="fr-FR" sz="800" dirty="0">
                <a:latin typeface="Marianne Medium" panose="02000000000000000000" pitchFamily="2" charset="0"/>
              </a:rPr>
            </a:br>
            <a:r>
              <a:rPr lang="fr-FR" sz="800" dirty="0">
                <a:latin typeface="Marianne Medium" panose="02000000000000000000" pitchFamily="2" charset="0"/>
              </a:rPr>
              <a:t>&amp; règlementaire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879FAF3-D6C8-7849-91D2-F5C2A26C102F}"/>
              </a:ext>
            </a:extLst>
          </p:cNvPr>
          <p:cNvSpPr txBox="1"/>
          <p:nvPr/>
        </p:nvSpPr>
        <p:spPr>
          <a:xfrm>
            <a:off x="7596336" y="692696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suivi +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3C5A3715-07F4-614C-8B79-7F8114C60302}"/>
              </a:ext>
            </a:extLst>
          </p:cNvPr>
          <p:cNvSpPr/>
          <p:nvPr/>
        </p:nvSpPr>
        <p:spPr>
          <a:xfrm>
            <a:off x="7375376" y="108793"/>
            <a:ext cx="232392" cy="231703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6B7149D-6357-8441-BD14-A34565476EBD}"/>
              </a:ext>
            </a:extLst>
          </p:cNvPr>
          <p:cNvSpPr/>
          <p:nvPr/>
        </p:nvSpPr>
        <p:spPr>
          <a:xfrm>
            <a:off x="7375376" y="390293"/>
            <a:ext cx="232392" cy="231703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bg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C72F7AD-14E3-C947-80D0-60AFC7EFE63F}"/>
              </a:ext>
            </a:extLst>
          </p:cNvPr>
          <p:cNvSpPr/>
          <p:nvPr/>
        </p:nvSpPr>
        <p:spPr>
          <a:xfrm>
            <a:off x="7375376" y="684567"/>
            <a:ext cx="232392" cy="231703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9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C462E037-AA60-4CE6-8CD7-36F362E2C211}"/>
              </a:ext>
            </a:extLst>
          </p:cNvPr>
          <p:cNvSpPr txBox="1"/>
          <p:nvPr/>
        </p:nvSpPr>
        <p:spPr>
          <a:xfrm>
            <a:off x="296838" y="2320621"/>
            <a:ext cx="26590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Etablir une photographie précise, pour amorcer une observation fiable des DAE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0DA5938-0E2F-4D7C-B91B-A6180A690EBB}"/>
              </a:ext>
            </a:extLst>
          </p:cNvPr>
          <p:cNvSpPr txBox="1"/>
          <p:nvPr/>
        </p:nvSpPr>
        <p:spPr>
          <a:xfrm>
            <a:off x="3779912" y="2377121"/>
            <a:ext cx="228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Quantités estimatives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DAE orientés vers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une valorisation sous forme matière (hors organique)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8CCE1B9-AB8D-4BBB-8C9B-C8655D35D6BD}"/>
              </a:ext>
            </a:extLst>
          </p:cNvPr>
          <p:cNvSpPr txBox="1"/>
          <p:nvPr/>
        </p:nvSpPr>
        <p:spPr>
          <a:xfrm>
            <a:off x="3779912" y="4512933"/>
            <a:ext cx="228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Quantités de DAE valorisées sous forme organique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8DC70C1-5881-41AA-BBC8-69906891389E}"/>
              </a:ext>
            </a:extLst>
          </p:cNvPr>
          <p:cNvSpPr txBox="1"/>
          <p:nvPr/>
        </p:nvSpPr>
        <p:spPr>
          <a:xfrm>
            <a:off x="7069403" y="2351511"/>
            <a:ext cx="1752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simplifié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DAE valorisés sous forme matière (hors organique)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0BD94B1-EA16-40AD-B0B3-80C18FEBE006}"/>
              </a:ext>
            </a:extLst>
          </p:cNvPr>
          <p:cNvSpPr txBox="1"/>
          <p:nvPr/>
        </p:nvSpPr>
        <p:spPr>
          <a:xfrm>
            <a:off x="7122441" y="3441209"/>
            <a:ext cx="175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de DAE valorisés sous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forme organique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CFF6248-A048-4AF7-9492-2213B0FC40C6}"/>
              </a:ext>
            </a:extLst>
          </p:cNvPr>
          <p:cNvSpPr txBox="1"/>
          <p:nvPr/>
        </p:nvSpPr>
        <p:spPr>
          <a:xfrm>
            <a:off x="7092280" y="4346241"/>
            <a:ext cx="175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de DAE orientés vers une valorisation matière ou organique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866347C-F81D-42CF-B916-63DAF8C226E8}"/>
              </a:ext>
            </a:extLst>
          </p:cNvPr>
          <p:cNvSpPr txBox="1"/>
          <p:nvPr/>
        </p:nvSpPr>
        <p:spPr>
          <a:xfrm>
            <a:off x="3779912" y="3537360"/>
            <a:ext cx="242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Quantités de DAE valorisées sous forme matière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(hors organique)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375D0DB-143C-4A5E-AE75-B69AF98EA58B}"/>
              </a:ext>
            </a:extLst>
          </p:cNvPr>
          <p:cNvSpPr txBox="1"/>
          <p:nvPr/>
        </p:nvSpPr>
        <p:spPr>
          <a:xfrm>
            <a:off x="819345" y="3212976"/>
            <a:ext cx="2153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simplifiée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la quantité de DAE produite sur un territoire et reçue en installation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traitement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B932F75-A11B-45B1-BFDD-F5AA9721F6BC}"/>
              </a:ext>
            </a:extLst>
          </p:cNvPr>
          <p:cNvSpPr txBox="1"/>
          <p:nvPr/>
        </p:nvSpPr>
        <p:spPr>
          <a:xfrm>
            <a:off x="7101974" y="5435939"/>
            <a:ext cx="175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simplifié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DAE valorisés sous forme matière ou organique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17E58C2-EAD0-4783-9574-D3349E6A9D56}"/>
              </a:ext>
            </a:extLst>
          </p:cNvPr>
          <p:cNvSpPr txBox="1"/>
          <p:nvPr/>
        </p:nvSpPr>
        <p:spPr>
          <a:xfrm>
            <a:off x="3779912" y="5303839"/>
            <a:ext cx="223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de DAE orientés vers une valorisation matière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ou organique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557AE8-D965-E242-81C6-0998C256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DE LA VALORISATION DES DAE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4AA735-2FE3-1B4F-B67F-584228D679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23528" y="692696"/>
            <a:ext cx="7120880" cy="576064"/>
          </a:xfrm>
        </p:spPr>
        <p:txBody>
          <a:bodyPr/>
          <a:lstStyle/>
          <a:p>
            <a:r>
              <a:rPr lang="fr-FR" dirty="0"/>
              <a:t>Observation harmonisée et indicateurs </a:t>
            </a:r>
            <a:br>
              <a:rPr lang="fr-FR" dirty="0"/>
            </a:br>
            <a:r>
              <a:rPr lang="fr-FR" dirty="0"/>
              <a:t>« socle commun &amp; réglementaire »</a:t>
            </a:r>
          </a:p>
        </p:txBody>
      </p:sp>
      <p:sp>
        <p:nvSpPr>
          <p:cNvPr id="36" name="Flèche : droite à entaille 3">
            <a:extLst>
              <a:ext uri="{FF2B5EF4-FFF2-40B4-BE49-F238E27FC236}">
                <a16:creationId xmlns:a16="http://schemas.microsoft.com/office/drawing/2014/main" id="{E9F4D39E-2F63-4046-BE5B-8ECDCD2DF778}"/>
              </a:ext>
            </a:extLst>
          </p:cNvPr>
          <p:cNvSpPr/>
          <p:nvPr/>
        </p:nvSpPr>
        <p:spPr>
          <a:xfrm>
            <a:off x="72697" y="1412776"/>
            <a:ext cx="8900651" cy="575188"/>
          </a:xfrm>
          <a:prstGeom prst="notchedRightArrow">
            <a:avLst/>
          </a:prstGeom>
          <a:solidFill>
            <a:srgbClr val="DB32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651021D-0F51-324C-8E84-CCE985FE304D}"/>
              </a:ext>
            </a:extLst>
          </p:cNvPr>
          <p:cNvSpPr txBox="1"/>
          <p:nvPr/>
        </p:nvSpPr>
        <p:spPr>
          <a:xfrm>
            <a:off x="179512" y="1559423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DEMARRAGE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A75A8FF-3843-7242-B3E4-760DD18A0920}"/>
              </a:ext>
            </a:extLst>
          </p:cNvPr>
          <p:cNvSpPr txBox="1"/>
          <p:nvPr/>
        </p:nvSpPr>
        <p:spPr>
          <a:xfrm>
            <a:off x="6719097" y="1561870"/>
            <a:ext cx="21344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SUIVI</a:t>
            </a:r>
          </a:p>
        </p:txBody>
      </p:sp>
      <p:sp>
        <p:nvSpPr>
          <p:cNvPr id="39" name="Flèche : chevron 41">
            <a:extLst>
              <a:ext uri="{FF2B5EF4-FFF2-40B4-BE49-F238E27FC236}">
                <a16:creationId xmlns:a16="http://schemas.microsoft.com/office/drawing/2014/main" id="{7D72A1FB-5F24-1C40-A9FB-D5B568910D12}"/>
              </a:ext>
            </a:extLst>
          </p:cNvPr>
          <p:cNvSpPr/>
          <p:nvPr/>
        </p:nvSpPr>
        <p:spPr>
          <a:xfrm>
            <a:off x="185217" y="1993453"/>
            <a:ext cx="2659090" cy="203220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Année n</a:t>
            </a:r>
          </a:p>
        </p:txBody>
      </p:sp>
      <p:sp>
        <p:nvSpPr>
          <p:cNvPr id="40" name="Flèche : chevron 43">
            <a:extLst>
              <a:ext uri="{FF2B5EF4-FFF2-40B4-BE49-F238E27FC236}">
                <a16:creationId xmlns:a16="http://schemas.microsoft.com/office/drawing/2014/main" id="{C2F5F175-EBBA-F345-880A-49E2E7AA3510}"/>
              </a:ext>
            </a:extLst>
          </p:cNvPr>
          <p:cNvSpPr/>
          <p:nvPr/>
        </p:nvSpPr>
        <p:spPr>
          <a:xfrm>
            <a:off x="6300192" y="1997862"/>
            <a:ext cx="2643227" cy="212079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A minima en 2025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AF2801D-21FF-ED43-A59E-BFB942DFF293}"/>
              </a:ext>
            </a:extLst>
          </p:cNvPr>
          <p:cNvSpPr txBox="1"/>
          <p:nvPr/>
        </p:nvSpPr>
        <p:spPr>
          <a:xfrm>
            <a:off x="3342327" y="1559423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SUIVI</a:t>
            </a:r>
          </a:p>
        </p:txBody>
      </p:sp>
      <p:sp>
        <p:nvSpPr>
          <p:cNvPr id="43" name="Flèche : chevron 53">
            <a:extLst>
              <a:ext uri="{FF2B5EF4-FFF2-40B4-BE49-F238E27FC236}">
                <a16:creationId xmlns:a16="http://schemas.microsoft.com/office/drawing/2014/main" id="{52E97A65-4EAD-5C49-A2E5-7B6B9D7BF40A}"/>
              </a:ext>
            </a:extLst>
          </p:cNvPr>
          <p:cNvSpPr/>
          <p:nvPr/>
        </p:nvSpPr>
        <p:spPr>
          <a:xfrm>
            <a:off x="2854895" y="1993918"/>
            <a:ext cx="3445297" cy="216024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Tous les 2 ans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96F588DF-DD6C-0343-A08D-A915FF51E840}"/>
              </a:ext>
            </a:extLst>
          </p:cNvPr>
          <p:cNvSpPr/>
          <p:nvPr/>
        </p:nvSpPr>
        <p:spPr>
          <a:xfrm>
            <a:off x="323528" y="3301902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A2t1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E3367589-DE72-1A43-9CAA-76B7B948491A}"/>
              </a:ext>
            </a:extLst>
          </p:cNvPr>
          <p:cNvSpPr/>
          <p:nvPr/>
        </p:nvSpPr>
        <p:spPr>
          <a:xfrm>
            <a:off x="3131840" y="2423519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B1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43924253-DDF3-E241-B797-91A425166466}"/>
              </a:ext>
            </a:extLst>
          </p:cNvPr>
          <p:cNvSpPr/>
          <p:nvPr/>
        </p:nvSpPr>
        <p:spPr>
          <a:xfrm>
            <a:off x="3131840" y="3575647"/>
            <a:ext cx="504056" cy="504056"/>
          </a:xfrm>
          <a:prstGeom prst="ellipse">
            <a:avLst/>
          </a:prstGeom>
          <a:solidFill>
            <a:schemeClr val="bg1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B1 </a:t>
            </a:r>
            <a:r>
              <a:rPr lang="fr-FR" sz="900" b="1" dirty="0">
                <a:solidFill>
                  <a:schemeClr val="tx1"/>
                </a:solidFill>
                <a:latin typeface="Marianne" panose="02000000000000000000" pitchFamily="2" charset="0"/>
              </a:rPr>
              <a:t>bis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3DE917E-4BAC-B441-B5F0-1C6996C1A1DD}"/>
              </a:ext>
            </a:extLst>
          </p:cNvPr>
          <p:cNvSpPr/>
          <p:nvPr/>
        </p:nvSpPr>
        <p:spPr>
          <a:xfrm>
            <a:off x="3131840" y="4439743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B3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AA3F2FB1-3255-0A49-9E2F-76506F8A1AC3}"/>
              </a:ext>
            </a:extLst>
          </p:cNvPr>
          <p:cNvSpPr/>
          <p:nvPr/>
        </p:nvSpPr>
        <p:spPr>
          <a:xfrm>
            <a:off x="3131840" y="5303839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B8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57FC2E2D-433C-464B-840B-1A5821574BB3}"/>
              </a:ext>
            </a:extLst>
          </p:cNvPr>
          <p:cNvSpPr/>
          <p:nvPr/>
        </p:nvSpPr>
        <p:spPr>
          <a:xfrm>
            <a:off x="6512480" y="2423519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B2-t1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D1DA942-705A-7642-8C63-F6EDC0BF47E3}"/>
              </a:ext>
            </a:extLst>
          </p:cNvPr>
          <p:cNvSpPr/>
          <p:nvPr/>
        </p:nvSpPr>
        <p:spPr>
          <a:xfrm>
            <a:off x="6512480" y="4367735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B8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16B6073-630B-E448-B72F-7B17A7AF1A93}"/>
              </a:ext>
            </a:extLst>
          </p:cNvPr>
          <p:cNvSpPr/>
          <p:nvPr/>
        </p:nvSpPr>
        <p:spPr>
          <a:xfrm>
            <a:off x="6512480" y="5519863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B8 t1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5953A25-CBFB-7B47-93B5-7634AB29F02D}"/>
              </a:ext>
            </a:extLst>
          </p:cNvPr>
          <p:cNvCxnSpPr>
            <a:cxnSpLocks/>
          </p:cNvCxnSpPr>
          <p:nvPr/>
        </p:nvCxnSpPr>
        <p:spPr>
          <a:xfrm>
            <a:off x="2843808" y="2351511"/>
            <a:ext cx="0" cy="3875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72D33543-F54F-9F45-B0F1-FB74A08F477B}"/>
              </a:ext>
            </a:extLst>
          </p:cNvPr>
          <p:cNvSpPr/>
          <p:nvPr/>
        </p:nvSpPr>
        <p:spPr>
          <a:xfrm>
            <a:off x="6512480" y="3450671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B4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7512197B-866A-2341-B3BD-C84BE2F124A3}"/>
              </a:ext>
            </a:extLst>
          </p:cNvPr>
          <p:cNvCxnSpPr>
            <a:cxnSpLocks/>
          </p:cNvCxnSpPr>
          <p:nvPr/>
        </p:nvCxnSpPr>
        <p:spPr>
          <a:xfrm>
            <a:off x="6280428" y="2351511"/>
            <a:ext cx="0" cy="3875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28AA0E7C-BC83-EB4E-8DB0-026457FA2263}"/>
              </a:ext>
            </a:extLst>
          </p:cNvPr>
          <p:cNvSpPr txBox="1"/>
          <p:nvPr/>
        </p:nvSpPr>
        <p:spPr>
          <a:xfrm>
            <a:off x="395536" y="5949280"/>
            <a:ext cx="1584176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B127883-C7D5-7448-BE27-71E49480E7C1}"/>
              </a:ext>
            </a:extLst>
          </p:cNvPr>
          <p:cNvSpPr txBox="1"/>
          <p:nvPr/>
        </p:nvSpPr>
        <p:spPr>
          <a:xfrm>
            <a:off x="395536" y="6231070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 &amp; règlementaire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938936B-9948-4E4B-A9EA-E0EB98172846}"/>
              </a:ext>
            </a:extLst>
          </p:cNvPr>
          <p:cNvSpPr txBox="1"/>
          <p:nvPr/>
        </p:nvSpPr>
        <p:spPr>
          <a:xfrm>
            <a:off x="395536" y="6519102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suivi +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C264B336-F0DA-3B43-9D56-130AD5511883}"/>
              </a:ext>
            </a:extLst>
          </p:cNvPr>
          <p:cNvSpPr/>
          <p:nvPr/>
        </p:nvSpPr>
        <p:spPr>
          <a:xfrm>
            <a:off x="174576" y="5941441"/>
            <a:ext cx="232392" cy="231703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A15F6203-5A47-9542-B758-92E0B08CFECA}"/>
              </a:ext>
            </a:extLst>
          </p:cNvPr>
          <p:cNvSpPr/>
          <p:nvPr/>
        </p:nvSpPr>
        <p:spPr>
          <a:xfrm>
            <a:off x="174576" y="6222941"/>
            <a:ext cx="232392" cy="231703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bg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0858D63-5AB4-6A41-A036-33055ED22C4D}"/>
              </a:ext>
            </a:extLst>
          </p:cNvPr>
          <p:cNvSpPr/>
          <p:nvPr/>
        </p:nvSpPr>
        <p:spPr>
          <a:xfrm>
            <a:off x="174576" y="6510973"/>
            <a:ext cx="232392" cy="231703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9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C462E037-AA60-4CE6-8CD7-36F362E2C211}"/>
              </a:ext>
            </a:extLst>
          </p:cNvPr>
          <p:cNvSpPr txBox="1"/>
          <p:nvPr/>
        </p:nvSpPr>
        <p:spPr>
          <a:xfrm>
            <a:off x="80814" y="1716316"/>
            <a:ext cx="26590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Etablir une photographie précise, pour amorcer une observation fiable des DAE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0DA5938-0E2F-4D7C-B91B-A6180A690EBB}"/>
              </a:ext>
            </a:extLst>
          </p:cNvPr>
          <p:cNvSpPr txBox="1"/>
          <p:nvPr/>
        </p:nvSpPr>
        <p:spPr>
          <a:xfrm>
            <a:off x="3347864" y="1772816"/>
            <a:ext cx="283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Quantités estimatives de DAE orientés vers une valorisation sous forme matière (hors organique)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8CCE1B9-AB8D-4BBB-8C9B-C8655D35D6BD}"/>
              </a:ext>
            </a:extLst>
          </p:cNvPr>
          <p:cNvSpPr txBox="1"/>
          <p:nvPr/>
        </p:nvSpPr>
        <p:spPr>
          <a:xfrm>
            <a:off x="3347864" y="3120062"/>
            <a:ext cx="283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Quantités de DAE valorisées sous forme organique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8DC70C1-5881-41AA-BBC8-69906891389E}"/>
              </a:ext>
            </a:extLst>
          </p:cNvPr>
          <p:cNvSpPr txBox="1"/>
          <p:nvPr/>
        </p:nvSpPr>
        <p:spPr>
          <a:xfrm>
            <a:off x="6804247" y="1687114"/>
            <a:ext cx="233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simplifié de DAE valorisés sous forme matière (hors organique)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0BD94B1-EA16-40AD-B0B3-80C18FEBE006}"/>
              </a:ext>
            </a:extLst>
          </p:cNvPr>
          <p:cNvSpPr txBox="1"/>
          <p:nvPr/>
        </p:nvSpPr>
        <p:spPr>
          <a:xfrm>
            <a:off x="6804248" y="3149012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de DAE valorisés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sous forme organique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CFF6248-A048-4AF7-9492-2213B0FC40C6}"/>
              </a:ext>
            </a:extLst>
          </p:cNvPr>
          <p:cNvSpPr txBox="1"/>
          <p:nvPr/>
        </p:nvSpPr>
        <p:spPr>
          <a:xfrm>
            <a:off x="6804248" y="3695295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de DAE orientés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vers une valorisation matière ou organique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866347C-F81D-42CF-B916-63DAF8C226E8}"/>
              </a:ext>
            </a:extLst>
          </p:cNvPr>
          <p:cNvSpPr txBox="1"/>
          <p:nvPr/>
        </p:nvSpPr>
        <p:spPr>
          <a:xfrm>
            <a:off x="3347864" y="2538772"/>
            <a:ext cx="3013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Quantités de DAE valorisées sous forme matière (hors organique)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D8D6D18-2437-44C6-8F03-93C0EA24C54C}"/>
              </a:ext>
            </a:extLst>
          </p:cNvPr>
          <p:cNvSpPr txBox="1"/>
          <p:nvPr/>
        </p:nvSpPr>
        <p:spPr>
          <a:xfrm>
            <a:off x="224656" y="792537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DEMARRAGE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375D0DB-143C-4A5E-AE75-B69AF98EA58B}"/>
              </a:ext>
            </a:extLst>
          </p:cNvPr>
          <p:cNvSpPr txBox="1"/>
          <p:nvPr/>
        </p:nvSpPr>
        <p:spPr>
          <a:xfrm>
            <a:off x="611560" y="2636912"/>
            <a:ext cx="2153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simplifiée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la quantité de DAE produite sur un territoire et reçue en installation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traitement 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7B5D776-00BF-498E-BA28-5CB1D3B1601A}"/>
              </a:ext>
            </a:extLst>
          </p:cNvPr>
          <p:cNvSpPr txBox="1"/>
          <p:nvPr/>
        </p:nvSpPr>
        <p:spPr>
          <a:xfrm>
            <a:off x="3446641" y="794346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SUIVI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B932F75-A11B-45B1-BFDD-F5AA9721F6BC}"/>
              </a:ext>
            </a:extLst>
          </p:cNvPr>
          <p:cNvSpPr txBox="1"/>
          <p:nvPr/>
        </p:nvSpPr>
        <p:spPr>
          <a:xfrm>
            <a:off x="6804248" y="4426244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simplifié de DAE valorisés sous forme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matière ou organique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D6B7F2C-8FD6-46B8-A99D-D6979767B6AD}"/>
              </a:ext>
            </a:extLst>
          </p:cNvPr>
          <p:cNvSpPr txBox="1"/>
          <p:nvPr/>
        </p:nvSpPr>
        <p:spPr>
          <a:xfrm>
            <a:off x="611560" y="4149080"/>
            <a:ext cx="2153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complétée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la quantité de DAE produite sur un territoire et reçue en installation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traitement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C5AB7B1-D7C7-40D5-8248-CA8029217B71}"/>
              </a:ext>
            </a:extLst>
          </p:cNvPr>
          <p:cNvSpPr txBox="1"/>
          <p:nvPr/>
        </p:nvSpPr>
        <p:spPr>
          <a:xfrm>
            <a:off x="6804248" y="5157192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complété de DAE valorisés sous forme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matière ou organique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69AF84B-FFD3-4832-80CA-FA38868BFB2F}"/>
              </a:ext>
            </a:extLst>
          </p:cNvPr>
          <p:cNvSpPr txBox="1"/>
          <p:nvPr/>
        </p:nvSpPr>
        <p:spPr>
          <a:xfrm>
            <a:off x="6804247" y="2418063"/>
            <a:ext cx="233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complété de DAE valorisés sous forme matière (hors organique)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6961D12-BCD3-4008-83A0-1CDDE695736F}"/>
              </a:ext>
            </a:extLst>
          </p:cNvPr>
          <p:cNvSpPr txBox="1"/>
          <p:nvPr/>
        </p:nvSpPr>
        <p:spPr>
          <a:xfrm>
            <a:off x="3347864" y="4282642"/>
            <a:ext cx="284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Quantités de DAE valorisées énergétiquement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AAF1039-1D7C-484F-B7DE-7F21FEE2C316}"/>
              </a:ext>
            </a:extLst>
          </p:cNvPr>
          <p:cNvSpPr txBox="1"/>
          <p:nvPr/>
        </p:nvSpPr>
        <p:spPr>
          <a:xfrm>
            <a:off x="3347864" y="4863932"/>
            <a:ext cx="220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Quantités de CSR produites sur le territoire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FA2E216-3EB2-4325-BC89-82F8DA85160A}"/>
              </a:ext>
            </a:extLst>
          </p:cNvPr>
          <p:cNvSpPr txBox="1"/>
          <p:nvPr/>
        </p:nvSpPr>
        <p:spPr>
          <a:xfrm>
            <a:off x="3347864" y="5445224"/>
            <a:ext cx="266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Quantités de CSR incinérées / valorisées sur le territoire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BEB8D90-4ADF-478F-A11A-B6F78A933B0A}"/>
              </a:ext>
            </a:extLst>
          </p:cNvPr>
          <p:cNvSpPr txBox="1"/>
          <p:nvPr/>
        </p:nvSpPr>
        <p:spPr>
          <a:xfrm>
            <a:off x="3347864" y="3701352"/>
            <a:ext cx="269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Taux de DAE orientés vers une valorisation matière ou organique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94BC3F-359D-C248-81F0-242BDCE1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DE LA VALORISATION DES DAE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BBC330-6A5D-4447-9F88-D753621E68A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23528" y="620688"/>
            <a:ext cx="7120880" cy="288032"/>
          </a:xfrm>
        </p:spPr>
        <p:txBody>
          <a:bodyPr/>
          <a:lstStyle/>
          <a:p>
            <a:r>
              <a:rPr lang="fr-FR" dirty="0"/>
              <a:t>Exemple d’une observation « suivi + »</a:t>
            </a:r>
          </a:p>
        </p:txBody>
      </p:sp>
      <p:sp>
        <p:nvSpPr>
          <p:cNvPr id="68" name="Flèche : droite à entaille 3">
            <a:extLst>
              <a:ext uri="{FF2B5EF4-FFF2-40B4-BE49-F238E27FC236}">
                <a16:creationId xmlns:a16="http://schemas.microsoft.com/office/drawing/2014/main" id="{56ECF875-91A6-4645-BE99-941C548B2FE2}"/>
              </a:ext>
            </a:extLst>
          </p:cNvPr>
          <p:cNvSpPr/>
          <p:nvPr/>
        </p:nvSpPr>
        <p:spPr>
          <a:xfrm>
            <a:off x="72697" y="836712"/>
            <a:ext cx="8900651" cy="575188"/>
          </a:xfrm>
          <a:prstGeom prst="notchedRightArrow">
            <a:avLst/>
          </a:prstGeom>
          <a:solidFill>
            <a:srgbClr val="DB32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58E467E3-E282-6F4C-90DF-D55EAFDFD405}"/>
              </a:ext>
            </a:extLst>
          </p:cNvPr>
          <p:cNvSpPr txBox="1"/>
          <p:nvPr/>
        </p:nvSpPr>
        <p:spPr>
          <a:xfrm>
            <a:off x="179512" y="983359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DEMARRAGE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08D1EB2-0A00-0B4C-8930-5EAE18249F79}"/>
              </a:ext>
            </a:extLst>
          </p:cNvPr>
          <p:cNvSpPr txBox="1"/>
          <p:nvPr/>
        </p:nvSpPr>
        <p:spPr>
          <a:xfrm>
            <a:off x="6719097" y="985806"/>
            <a:ext cx="21344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SUIVI</a:t>
            </a:r>
          </a:p>
        </p:txBody>
      </p:sp>
      <p:sp>
        <p:nvSpPr>
          <p:cNvPr id="71" name="Flèche : chevron 41">
            <a:extLst>
              <a:ext uri="{FF2B5EF4-FFF2-40B4-BE49-F238E27FC236}">
                <a16:creationId xmlns:a16="http://schemas.microsoft.com/office/drawing/2014/main" id="{93267B8E-C16B-304A-837E-2C19651FF945}"/>
              </a:ext>
            </a:extLst>
          </p:cNvPr>
          <p:cNvSpPr/>
          <p:nvPr/>
        </p:nvSpPr>
        <p:spPr>
          <a:xfrm>
            <a:off x="185217" y="1417389"/>
            <a:ext cx="2514575" cy="203220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Année n</a:t>
            </a:r>
          </a:p>
        </p:txBody>
      </p:sp>
      <p:sp>
        <p:nvSpPr>
          <p:cNvPr id="72" name="Flèche : chevron 43">
            <a:extLst>
              <a:ext uri="{FF2B5EF4-FFF2-40B4-BE49-F238E27FC236}">
                <a16:creationId xmlns:a16="http://schemas.microsoft.com/office/drawing/2014/main" id="{9045EBCB-BA6F-E84F-9266-8E19F1870E54}"/>
              </a:ext>
            </a:extLst>
          </p:cNvPr>
          <p:cNvSpPr/>
          <p:nvPr/>
        </p:nvSpPr>
        <p:spPr>
          <a:xfrm>
            <a:off x="6228184" y="1421798"/>
            <a:ext cx="2715235" cy="212079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A minima en 2025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60893104-4500-5C40-9F93-1627BFFF6EFE}"/>
              </a:ext>
            </a:extLst>
          </p:cNvPr>
          <p:cNvSpPr txBox="1"/>
          <p:nvPr/>
        </p:nvSpPr>
        <p:spPr>
          <a:xfrm>
            <a:off x="3342327" y="983359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SUIVI</a:t>
            </a:r>
          </a:p>
        </p:txBody>
      </p:sp>
      <p:sp>
        <p:nvSpPr>
          <p:cNvPr id="74" name="Flèche : chevron 53">
            <a:extLst>
              <a:ext uri="{FF2B5EF4-FFF2-40B4-BE49-F238E27FC236}">
                <a16:creationId xmlns:a16="http://schemas.microsoft.com/office/drawing/2014/main" id="{23AA5C3E-F6DA-5648-8378-30A86F45A082}"/>
              </a:ext>
            </a:extLst>
          </p:cNvPr>
          <p:cNvSpPr/>
          <p:nvPr/>
        </p:nvSpPr>
        <p:spPr>
          <a:xfrm>
            <a:off x="2699793" y="1417854"/>
            <a:ext cx="3528392" cy="216024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Tous les 2 ans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6108753-47F9-0940-BC58-06B98F0C1A14}"/>
              </a:ext>
            </a:extLst>
          </p:cNvPr>
          <p:cNvSpPr/>
          <p:nvPr/>
        </p:nvSpPr>
        <p:spPr>
          <a:xfrm>
            <a:off x="107504" y="2679440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A2t1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027B297C-F07C-D74B-9640-75DF1A5C53AF}"/>
              </a:ext>
            </a:extLst>
          </p:cNvPr>
          <p:cNvSpPr/>
          <p:nvPr/>
        </p:nvSpPr>
        <p:spPr>
          <a:xfrm>
            <a:off x="107504" y="4149080"/>
            <a:ext cx="504056" cy="504056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 t2-t3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0FC51AE8-5415-284A-903D-37E43E13766C}"/>
              </a:ext>
            </a:extLst>
          </p:cNvPr>
          <p:cNvSpPr/>
          <p:nvPr/>
        </p:nvSpPr>
        <p:spPr>
          <a:xfrm>
            <a:off x="2848979" y="1844824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B1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E651E672-9C76-F342-A664-BE4EE2F95D5B}"/>
              </a:ext>
            </a:extLst>
          </p:cNvPr>
          <p:cNvSpPr/>
          <p:nvPr/>
        </p:nvSpPr>
        <p:spPr>
          <a:xfrm>
            <a:off x="2848979" y="2456892"/>
            <a:ext cx="504056" cy="504056"/>
          </a:xfrm>
          <a:prstGeom prst="ellipse">
            <a:avLst/>
          </a:prstGeom>
          <a:solidFill>
            <a:schemeClr val="bg1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B1 </a:t>
            </a:r>
            <a:r>
              <a:rPr lang="fr-FR" sz="900" b="1" dirty="0">
                <a:solidFill>
                  <a:schemeClr val="tx1"/>
                </a:solidFill>
                <a:latin typeface="Marianne" panose="02000000000000000000" pitchFamily="2" charset="0"/>
              </a:rPr>
              <a:t>bis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0FB7D31E-B0B8-BD48-B9BF-40E30A02E551}"/>
              </a:ext>
            </a:extLst>
          </p:cNvPr>
          <p:cNvSpPr/>
          <p:nvPr/>
        </p:nvSpPr>
        <p:spPr>
          <a:xfrm>
            <a:off x="2848979" y="3068960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B3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8A2AB4D4-364F-1F43-94C8-34717DF19669}"/>
              </a:ext>
            </a:extLst>
          </p:cNvPr>
          <p:cNvSpPr/>
          <p:nvPr/>
        </p:nvSpPr>
        <p:spPr>
          <a:xfrm>
            <a:off x="2848979" y="3681028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B8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ABBF7B3-BEDE-B342-80E1-DCF2E998E5E5}"/>
              </a:ext>
            </a:extLst>
          </p:cNvPr>
          <p:cNvSpPr/>
          <p:nvPr/>
        </p:nvSpPr>
        <p:spPr>
          <a:xfrm>
            <a:off x="2848979" y="4293096"/>
            <a:ext cx="504056" cy="504056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B5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E2F533EA-1043-394D-BC6A-44FA0233117F}"/>
              </a:ext>
            </a:extLst>
          </p:cNvPr>
          <p:cNvSpPr/>
          <p:nvPr/>
        </p:nvSpPr>
        <p:spPr>
          <a:xfrm>
            <a:off x="2848979" y="4869160"/>
            <a:ext cx="504056" cy="504056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B6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074E363C-CBE6-9A4A-A708-7388C1C78490}"/>
              </a:ext>
            </a:extLst>
          </p:cNvPr>
          <p:cNvSpPr/>
          <p:nvPr/>
        </p:nvSpPr>
        <p:spPr>
          <a:xfrm>
            <a:off x="2848979" y="5445224"/>
            <a:ext cx="504056" cy="504056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B7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3A3D70B-4376-0647-8826-D8D593C7EC14}"/>
              </a:ext>
            </a:extLst>
          </p:cNvPr>
          <p:cNvSpPr/>
          <p:nvPr/>
        </p:nvSpPr>
        <p:spPr>
          <a:xfrm>
            <a:off x="2915816" y="6021288"/>
            <a:ext cx="5760640" cy="504056"/>
          </a:xfrm>
          <a:prstGeom prst="rect">
            <a:avLst/>
          </a:prstGeom>
          <a:solidFill>
            <a:srgbClr val="5770B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rgbClr val="5770BE"/>
                </a:solidFill>
                <a:latin typeface="Marianne" panose="02000000000000000000" pitchFamily="2" charset="0"/>
              </a:rPr>
              <a:t>Les indicateurs suivi + doivent COMPLETER les indicateurs socle commune, ils ne doivent PAS les remplacer.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7E4C0160-1BC6-FB42-BCB4-597FFCFACB0F}"/>
              </a:ext>
            </a:extLst>
          </p:cNvPr>
          <p:cNvSpPr/>
          <p:nvPr/>
        </p:nvSpPr>
        <p:spPr>
          <a:xfrm>
            <a:off x="6228184" y="1772816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B2-t1</a:t>
            </a: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6DF2ABF5-B9C0-D948-A027-2B69A43E8CBB}"/>
              </a:ext>
            </a:extLst>
          </p:cNvPr>
          <p:cNvSpPr/>
          <p:nvPr/>
        </p:nvSpPr>
        <p:spPr>
          <a:xfrm>
            <a:off x="6228184" y="2449691"/>
            <a:ext cx="504056" cy="504056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B2 t2-t3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B56E5033-E3AB-7B49-A607-43C2E19C6805}"/>
              </a:ext>
            </a:extLst>
          </p:cNvPr>
          <p:cNvSpPr/>
          <p:nvPr/>
        </p:nvSpPr>
        <p:spPr>
          <a:xfrm>
            <a:off x="6228184" y="3126566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B4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5E83725C-16C7-E248-AC41-57F4E181D3AF}"/>
              </a:ext>
            </a:extLst>
          </p:cNvPr>
          <p:cNvSpPr/>
          <p:nvPr/>
        </p:nvSpPr>
        <p:spPr>
          <a:xfrm>
            <a:off x="6228184" y="3803441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B8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33304E50-BEB4-4443-BCC4-6E945DBA8DC0}"/>
              </a:ext>
            </a:extLst>
          </p:cNvPr>
          <p:cNvSpPr/>
          <p:nvPr/>
        </p:nvSpPr>
        <p:spPr>
          <a:xfrm>
            <a:off x="6228184" y="4480316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B8 t1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9048EC1E-5E93-E441-AFDC-CA9B3CA2A771}"/>
              </a:ext>
            </a:extLst>
          </p:cNvPr>
          <p:cNvSpPr/>
          <p:nvPr/>
        </p:nvSpPr>
        <p:spPr>
          <a:xfrm>
            <a:off x="6228184" y="5157192"/>
            <a:ext cx="504056" cy="504056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B8 t2-t3</a:t>
            </a:r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EC85DC4B-2284-DB44-8678-223E27B6697E}"/>
              </a:ext>
            </a:extLst>
          </p:cNvPr>
          <p:cNvCxnSpPr>
            <a:cxnSpLocks/>
          </p:cNvCxnSpPr>
          <p:nvPr/>
        </p:nvCxnSpPr>
        <p:spPr>
          <a:xfrm>
            <a:off x="2699792" y="1844824"/>
            <a:ext cx="0" cy="3875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FF3DB41A-B13A-474D-89CF-EA9E3A623369}"/>
              </a:ext>
            </a:extLst>
          </p:cNvPr>
          <p:cNvCxnSpPr>
            <a:cxnSpLocks/>
          </p:cNvCxnSpPr>
          <p:nvPr/>
        </p:nvCxnSpPr>
        <p:spPr>
          <a:xfrm>
            <a:off x="6084168" y="1844824"/>
            <a:ext cx="0" cy="3875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038EB002-D05B-7544-B3FD-BE0C27EC05FD}"/>
              </a:ext>
            </a:extLst>
          </p:cNvPr>
          <p:cNvSpPr txBox="1"/>
          <p:nvPr/>
        </p:nvSpPr>
        <p:spPr>
          <a:xfrm>
            <a:off x="395536" y="5949280"/>
            <a:ext cx="1584176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6367F97-F6CD-004E-B23E-6E863E681DB3}"/>
              </a:ext>
            </a:extLst>
          </p:cNvPr>
          <p:cNvSpPr txBox="1"/>
          <p:nvPr/>
        </p:nvSpPr>
        <p:spPr>
          <a:xfrm>
            <a:off x="395536" y="6231070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 &amp; règlementaire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3D3921C1-BDC5-284D-9C07-02454C2F6F8B}"/>
              </a:ext>
            </a:extLst>
          </p:cNvPr>
          <p:cNvSpPr txBox="1"/>
          <p:nvPr/>
        </p:nvSpPr>
        <p:spPr>
          <a:xfrm>
            <a:off x="395536" y="6519102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suivi +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65A5BC85-23C2-EC40-B319-25B9B7A381A8}"/>
              </a:ext>
            </a:extLst>
          </p:cNvPr>
          <p:cNvSpPr/>
          <p:nvPr/>
        </p:nvSpPr>
        <p:spPr>
          <a:xfrm>
            <a:off x="174576" y="5941441"/>
            <a:ext cx="232392" cy="231703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E48D45B9-0442-A743-A12B-583B014B4518}"/>
              </a:ext>
            </a:extLst>
          </p:cNvPr>
          <p:cNvSpPr/>
          <p:nvPr/>
        </p:nvSpPr>
        <p:spPr>
          <a:xfrm>
            <a:off x="174576" y="6222941"/>
            <a:ext cx="232392" cy="231703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bg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CC83968-7260-4A42-BD87-4520488BD4C9}"/>
              </a:ext>
            </a:extLst>
          </p:cNvPr>
          <p:cNvSpPr/>
          <p:nvPr/>
        </p:nvSpPr>
        <p:spPr>
          <a:xfrm>
            <a:off x="174576" y="6510973"/>
            <a:ext cx="232392" cy="231703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5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C462E037-AA60-4CE6-8CD7-36F362E2C211}"/>
              </a:ext>
            </a:extLst>
          </p:cNvPr>
          <p:cNvSpPr txBox="1"/>
          <p:nvPr/>
        </p:nvSpPr>
        <p:spPr>
          <a:xfrm>
            <a:off x="175645" y="2340413"/>
            <a:ext cx="27287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Etablir une photographie précise, pour amorcer une observation fiable des DAE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D79A7AE-E081-4046-9B27-F3A9C1B68262}"/>
              </a:ext>
            </a:extLst>
          </p:cNvPr>
          <p:cNvSpPr txBox="1"/>
          <p:nvPr/>
        </p:nvSpPr>
        <p:spPr>
          <a:xfrm>
            <a:off x="878523" y="4583759"/>
            <a:ext cx="203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Capacités annuelles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et résiduelles des ISDND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72D238F-012A-4E89-B52D-CA6A8C1490BC}"/>
              </a:ext>
            </a:extLst>
          </p:cNvPr>
          <p:cNvSpPr txBox="1"/>
          <p:nvPr/>
        </p:nvSpPr>
        <p:spPr>
          <a:xfrm>
            <a:off x="3851920" y="3032807"/>
            <a:ext cx="197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Evolution des quantités de DAE incinérées sans valorisation énergétique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50F4DE7-02F2-4A20-8013-A286AFE4F71F}"/>
              </a:ext>
            </a:extLst>
          </p:cNvPr>
          <p:cNvSpPr txBox="1"/>
          <p:nvPr/>
        </p:nvSpPr>
        <p:spPr>
          <a:xfrm>
            <a:off x="3851920" y="4079703"/>
            <a:ext cx="213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Evolution des quantités de DAE entrant en ISDND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9648021-3A2A-41B4-AF1B-51EB6E99CCDA}"/>
              </a:ext>
            </a:extLst>
          </p:cNvPr>
          <p:cNvSpPr txBox="1"/>
          <p:nvPr/>
        </p:nvSpPr>
        <p:spPr>
          <a:xfrm>
            <a:off x="3059832" y="2351511"/>
            <a:ext cx="36744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Suivre les quantités de DAE éliminés  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053F273-982C-4CD8-9820-2D2628F93E1D}"/>
              </a:ext>
            </a:extLst>
          </p:cNvPr>
          <p:cNvSpPr txBox="1"/>
          <p:nvPr/>
        </p:nvSpPr>
        <p:spPr>
          <a:xfrm>
            <a:off x="877996" y="5447855"/>
            <a:ext cx="209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Capacités annuelles  d'incinération sans valorisation énergétique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0E5D863-4877-42AB-ACAB-E4BD9CA40A71}"/>
              </a:ext>
            </a:extLst>
          </p:cNvPr>
          <p:cNvSpPr txBox="1"/>
          <p:nvPr/>
        </p:nvSpPr>
        <p:spPr>
          <a:xfrm>
            <a:off x="827584" y="3194429"/>
            <a:ext cx="203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simplifiée de la quantité de DAE produite sur un territoire et reçue en installation de traitement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79FC3A3-5190-40E1-B736-E30B6651B9E1}"/>
              </a:ext>
            </a:extLst>
          </p:cNvPr>
          <p:cNvSpPr txBox="1"/>
          <p:nvPr/>
        </p:nvSpPr>
        <p:spPr>
          <a:xfrm>
            <a:off x="7187995" y="3032807"/>
            <a:ext cx="17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Capacités annuelles et résiduelles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des ISDND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5505AE0-875A-4B55-ADD6-EA3E3941CEA2}"/>
              </a:ext>
            </a:extLst>
          </p:cNvPr>
          <p:cNvSpPr txBox="1"/>
          <p:nvPr/>
        </p:nvSpPr>
        <p:spPr>
          <a:xfrm>
            <a:off x="7221053" y="3935687"/>
            <a:ext cx="174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Capacités annuelles  d'incinération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sans valorisation énergétique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959731-102B-DC44-A396-A8D58A8F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DE L’ÉLIMINATION DES DAE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AD44FA-A1EE-4146-A8D0-B4C84E1F500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23528" y="620688"/>
            <a:ext cx="7120880" cy="720080"/>
          </a:xfrm>
        </p:spPr>
        <p:txBody>
          <a:bodyPr/>
          <a:lstStyle/>
          <a:p>
            <a:r>
              <a:rPr lang="fr-FR" dirty="0"/>
              <a:t>Observation harmonisée et indicateurs </a:t>
            </a:r>
            <a:br>
              <a:rPr lang="fr-FR" dirty="0"/>
            </a:br>
            <a:r>
              <a:rPr lang="fr-FR" dirty="0"/>
              <a:t>« Socle commun &amp; règlementaire</a:t>
            </a:r>
          </a:p>
        </p:txBody>
      </p:sp>
      <p:sp>
        <p:nvSpPr>
          <p:cNvPr id="33" name="Flèche : droite à entaille 3">
            <a:extLst>
              <a:ext uri="{FF2B5EF4-FFF2-40B4-BE49-F238E27FC236}">
                <a16:creationId xmlns:a16="http://schemas.microsoft.com/office/drawing/2014/main" id="{BA4BABC0-3CCA-8D4C-9D83-B188A7C193DE}"/>
              </a:ext>
            </a:extLst>
          </p:cNvPr>
          <p:cNvSpPr/>
          <p:nvPr/>
        </p:nvSpPr>
        <p:spPr>
          <a:xfrm>
            <a:off x="72697" y="1340768"/>
            <a:ext cx="8900651" cy="575188"/>
          </a:xfrm>
          <a:prstGeom prst="notchedRightArrow">
            <a:avLst/>
          </a:prstGeom>
          <a:solidFill>
            <a:srgbClr val="DB32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1EC3B65-6982-7D4B-99AA-0E07DFA7422D}"/>
              </a:ext>
            </a:extLst>
          </p:cNvPr>
          <p:cNvSpPr txBox="1"/>
          <p:nvPr/>
        </p:nvSpPr>
        <p:spPr>
          <a:xfrm>
            <a:off x="179512" y="1487415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ANNÉE 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A54F686-EA3F-E24B-9122-A961F28609F2}"/>
              </a:ext>
            </a:extLst>
          </p:cNvPr>
          <p:cNvSpPr txBox="1"/>
          <p:nvPr/>
        </p:nvSpPr>
        <p:spPr>
          <a:xfrm>
            <a:off x="6719097" y="1489862"/>
            <a:ext cx="21344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ANNÉE N+3</a:t>
            </a:r>
          </a:p>
        </p:txBody>
      </p:sp>
      <p:sp>
        <p:nvSpPr>
          <p:cNvPr id="47" name="Flèche : chevron 41">
            <a:extLst>
              <a:ext uri="{FF2B5EF4-FFF2-40B4-BE49-F238E27FC236}">
                <a16:creationId xmlns:a16="http://schemas.microsoft.com/office/drawing/2014/main" id="{4E1B7479-35B7-E649-9F62-1A3300B00E85}"/>
              </a:ext>
            </a:extLst>
          </p:cNvPr>
          <p:cNvSpPr/>
          <p:nvPr/>
        </p:nvSpPr>
        <p:spPr>
          <a:xfrm>
            <a:off x="185216" y="1921445"/>
            <a:ext cx="2874615" cy="203220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Démarrage</a:t>
            </a:r>
          </a:p>
        </p:txBody>
      </p:sp>
      <p:sp>
        <p:nvSpPr>
          <p:cNvPr id="48" name="Flèche : chevron 43">
            <a:extLst>
              <a:ext uri="{FF2B5EF4-FFF2-40B4-BE49-F238E27FC236}">
                <a16:creationId xmlns:a16="http://schemas.microsoft.com/office/drawing/2014/main" id="{D81DC974-4AD9-DA44-A973-31DA7931E7A1}"/>
              </a:ext>
            </a:extLst>
          </p:cNvPr>
          <p:cNvSpPr/>
          <p:nvPr/>
        </p:nvSpPr>
        <p:spPr>
          <a:xfrm>
            <a:off x="6372200" y="1925854"/>
            <a:ext cx="2571219" cy="212079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Mise à jour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C1C0C98-CB1A-A842-B6A1-F3A5E02FBDF0}"/>
              </a:ext>
            </a:extLst>
          </p:cNvPr>
          <p:cNvSpPr txBox="1"/>
          <p:nvPr/>
        </p:nvSpPr>
        <p:spPr>
          <a:xfrm>
            <a:off x="3342327" y="1487415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TOUS LES ANS</a:t>
            </a:r>
          </a:p>
        </p:txBody>
      </p:sp>
      <p:sp>
        <p:nvSpPr>
          <p:cNvPr id="52" name="Flèche : chevron 53">
            <a:extLst>
              <a:ext uri="{FF2B5EF4-FFF2-40B4-BE49-F238E27FC236}">
                <a16:creationId xmlns:a16="http://schemas.microsoft.com/office/drawing/2014/main" id="{B547656C-A1FE-5347-B788-C61963954605}"/>
              </a:ext>
            </a:extLst>
          </p:cNvPr>
          <p:cNvSpPr/>
          <p:nvPr/>
        </p:nvSpPr>
        <p:spPr>
          <a:xfrm>
            <a:off x="3059832" y="1921910"/>
            <a:ext cx="3312368" cy="216024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Suivi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13B5B-0FBA-3345-A493-262B24ACDFE7}"/>
              </a:ext>
            </a:extLst>
          </p:cNvPr>
          <p:cNvSpPr/>
          <p:nvPr/>
        </p:nvSpPr>
        <p:spPr>
          <a:xfrm>
            <a:off x="6588224" y="5231831"/>
            <a:ext cx="2304256" cy="1080120"/>
          </a:xfrm>
          <a:prstGeom prst="rect">
            <a:avLst/>
          </a:prstGeom>
          <a:solidFill>
            <a:srgbClr val="DB322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  <a:t>La mise à jour doit intervenir </a:t>
            </a:r>
          </a:p>
          <a:p>
            <a: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  <a:t>à minima tous les 3 ans, </a:t>
            </a:r>
            <a:b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  <a:t>afin de remettre à plat </a:t>
            </a:r>
            <a:b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  <a:t>la liste des installations </a:t>
            </a:r>
            <a:b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  <a:t>ainsi que leur capacité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4AC3C82B-B18C-CA4A-A301-A48A0EB1065C}"/>
              </a:ext>
            </a:extLst>
          </p:cNvPr>
          <p:cNvSpPr/>
          <p:nvPr/>
        </p:nvSpPr>
        <p:spPr>
          <a:xfrm>
            <a:off x="251520" y="3287615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A2t1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F29CAD54-77E0-A644-98B9-60D782C0B8A6}"/>
              </a:ext>
            </a:extLst>
          </p:cNvPr>
          <p:cNvSpPr/>
          <p:nvPr/>
        </p:nvSpPr>
        <p:spPr>
          <a:xfrm>
            <a:off x="251520" y="4537513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C4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C6593AF-8802-8649-9149-BE0AFD5B09B1}"/>
              </a:ext>
            </a:extLst>
          </p:cNvPr>
          <p:cNvSpPr/>
          <p:nvPr/>
        </p:nvSpPr>
        <p:spPr>
          <a:xfrm>
            <a:off x="251520" y="5493269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C5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AB2892E0-0BD6-644B-9C8C-EED3F2FFFAE0}"/>
              </a:ext>
            </a:extLst>
          </p:cNvPr>
          <p:cNvSpPr/>
          <p:nvPr/>
        </p:nvSpPr>
        <p:spPr>
          <a:xfrm>
            <a:off x="3275856" y="3103944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C1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A4DFAF70-B0FD-7D4A-9756-57DDF0AD59EA}"/>
              </a:ext>
            </a:extLst>
          </p:cNvPr>
          <p:cNvSpPr/>
          <p:nvPr/>
        </p:nvSpPr>
        <p:spPr>
          <a:xfrm>
            <a:off x="3275856" y="4007695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C2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7B840559-6437-764B-B893-52E586262737}"/>
              </a:ext>
            </a:extLst>
          </p:cNvPr>
          <p:cNvSpPr/>
          <p:nvPr/>
        </p:nvSpPr>
        <p:spPr>
          <a:xfrm>
            <a:off x="6660232" y="3103944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C4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153926F4-DE61-E545-A6A6-A1AF8FCF3C20}"/>
              </a:ext>
            </a:extLst>
          </p:cNvPr>
          <p:cNvSpPr/>
          <p:nvPr/>
        </p:nvSpPr>
        <p:spPr>
          <a:xfrm>
            <a:off x="6660232" y="4006971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C5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FA70EEC5-84B9-224D-BFA4-FCFA3A19CEC4}"/>
              </a:ext>
            </a:extLst>
          </p:cNvPr>
          <p:cNvCxnSpPr>
            <a:cxnSpLocks/>
          </p:cNvCxnSpPr>
          <p:nvPr/>
        </p:nvCxnSpPr>
        <p:spPr>
          <a:xfrm>
            <a:off x="2987824" y="2495527"/>
            <a:ext cx="0" cy="3875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EE039F35-15EF-BB41-9DEA-5E9A9FF0D898}"/>
              </a:ext>
            </a:extLst>
          </p:cNvPr>
          <p:cNvCxnSpPr>
            <a:cxnSpLocks/>
          </p:cNvCxnSpPr>
          <p:nvPr/>
        </p:nvCxnSpPr>
        <p:spPr>
          <a:xfrm>
            <a:off x="6372200" y="2495527"/>
            <a:ext cx="0" cy="3875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1A769D75-1673-AE4F-B188-A8F7C26784B0}"/>
              </a:ext>
            </a:extLst>
          </p:cNvPr>
          <p:cNvSpPr txBox="1"/>
          <p:nvPr/>
        </p:nvSpPr>
        <p:spPr>
          <a:xfrm>
            <a:off x="7596336" y="116632"/>
            <a:ext cx="1584176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DCE2398-3C68-8F4F-8F66-CEDC0E647848}"/>
              </a:ext>
            </a:extLst>
          </p:cNvPr>
          <p:cNvSpPr txBox="1"/>
          <p:nvPr/>
        </p:nvSpPr>
        <p:spPr>
          <a:xfrm>
            <a:off x="7596336" y="33265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 </a:t>
            </a:r>
            <a:br>
              <a:rPr lang="fr-FR" sz="800" dirty="0">
                <a:latin typeface="Marianne Medium" panose="02000000000000000000" pitchFamily="2" charset="0"/>
              </a:rPr>
            </a:br>
            <a:r>
              <a:rPr lang="fr-FR" sz="800" dirty="0">
                <a:latin typeface="Marianne Medium" panose="02000000000000000000" pitchFamily="2" charset="0"/>
              </a:rPr>
              <a:t>&amp; règlementaire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08FAB77-73D3-6640-9EAF-C177A5977790}"/>
              </a:ext>
            </a:extLst>
          </p:cNvPr>
          <p:cNvSpPr txBox="1"/>
          <p:nvPr/>
        </p:nvSpPr>
        <p:spPr>
          <a:xfrm>
            <a:off x="7596336" y="692696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suivi +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FBEA5E7-E8EA-EA4C-86A6-1CE0CC1175B9}"/>
              </a:ext>
            </a:extLst>
          </p:cNvPr>
          <p:cNvSpPr/>
          <p:nvPr/>
        </p:nvSpPr>
        <p:spPr>
          <a:xfrm>
            <a:off x="7375376" y="108793"/>
            <a:ext cx="232392" cy="231703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8C916AE-2E13-0943-A7F7-C68A53D752EC}"/>
              </a:ext>
            </a:extLst>
          </p:cNvPr>
          <p:cNvSpPr/>
          <p:nvPr/>
        </p:nvSpPr>
        <p:spPr>
          <a:xfrm>
            <a:off x="7375376" y="390293"/>
            <a:ext cx="232392" cy="231703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bg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58B5FB14-20BF-954F-B018-481867786DFD}"/>
              </a:ext>
            </a:extLst>
          </p:cNvPr>
          <p:cNvSpPr/>
          <p:nvPr/>
        </p:nvSpPr>
        <p:spPr>
          <a:xfrm>
            <a:off x="7375376" y="684567"/>
            <a:ext cx="232392" cy="231703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3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C462E037-AA60-4CE6-8CD7-36F362E2C211}"/>
              </a:ext>
            </a:extLst>
          </p:cNvPr>
          <p:cNvSpPr txBox="1"/>
          <p:nvPr/>
        </p:nvSpPr>
        <p:spPr>
          <a:xfrm>
            <a:off x="175645" y="1894720"/>
            <a:ext cx="27287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Etablir une photographie précise, pour amorcer une observation fiable des DAE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D79A7AE-E081-4046-9B27-F3A9C1B68262}"/>
              </a:ext>
            </a:extLst>
          </p:cNvPr>
          <p:cNvSpPr txBox="1"/>
          <p:nvPr/>
        </p:nvSpPr>
        <p:spPr>
          <a:xfrm>
            <a:off x="827584" y="5119666"/>
            <a:ext cx="227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Capacités annuelles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et résiduelles des ISDND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72D238F-012A-4E89-B52D-CA6A8C1490BC}"/>
              </a:ext>
            </a:extLst>
          </p:cNvPr>
          <p:cNvSpPr txBox="1"/>
          <p:nvPr/>
        </p:nvSpPr>
        <p:spPr>
          <a:xfrm>
            <a:off x="4139952" y="2476322"/>
            <a:ext cx="207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Evolution des quantités de DAE incinérées sans valorisation énergétique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50F4DE7-02F2-4A20-8013-A286AFE4F71F}"/>
              </a:ext>
            </a:extLst>
          </p:cNvPr>
          <p:cNvSpPr txBox="1"/>
          <p:nvPr/>
        </p:nvSpPr>
        <p:spPr>
          <a:xfrm>
            <a:off x="4139952" y="3331803"/>
            <a:ext cx="223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Evolution des quantités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 DAE entrant en ISDND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9648021-3A2A-41B4-AF1B-51EB6E99CCDA}"/>
              </a:ext>
            </a:extLst>
          </p:cNvPr>
          <p:cNvSpPr txBox="1"/>
          <p:nvPr/>
        </p:nvSpPr>
        <p:spPr>
          <a:xfrm>
            <a:off x="3275856" y="1905818"/>
            <a:ext cx="36744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latin typeface="Marianne" panose="02000000000000000000" pitchFamily="2" charset="0"/>
              </a:rPr>
              <a:t>Suivre les quantités de DAE éliminés 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2FE21B3-D4FC-4250-ACB6-61A153CFD097}"/>
              </a:ext>
            </a:extLst>
          </p:cNvPr>
          <p:cNvSpPr txBox="1"/>
          <p:nvPr/>
        </p:nvSpPr>
        <p:spPr>
          <a:xfrm>
            <a:off x="4139952" y="4002617"/>
            <a:ext cx="1959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Quantités de DAE valorisables faisant l'objet d'une élimination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053F273-982C-4CD8-9820-2D2628F93E1D}"/>
              </a:ext>
            </a:extLst>
          </p:cNvPr>
          <p:cNvSpPr txBox="1"/>
          <p:nvPr/>
        </p:nvSpPr>
        <p:spPr>
          <a:xfrm>
            <a:off x="827584" y="5730809"/>
            <a:ext cx="233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Capacités annuelles  d'incinération sans valorisation énergétique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0E5D863-4877-42AB-ACAB-E4BD9CA40A71}"/>
              </a:ext>
            </a:extLst>
          </p:cNvPr>
          <p:cNvSpPr txBox="1"/>
          <p:nvPr/>
        </p:nvSpPr>
        <p:spPr>
          <a:xfrm>
            <a:off x="827584" y="2604720"/>
            <a:ext cx="2280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simplifiée de la quantité de DAE produite sur un territoire et reçue en installation de traitement 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79FC3A3-5190-40E1-B736-E30B6651B9E1}"/>
              </a:ext>
            </a:extLst>
          </p:cNvPr>
          <p:cNvSpPr txBox="1"/>
          <p:nvPr/>
        </p:nvSpPr>
        <p:spPr>
          <a:xfrm>
            <a:off x="7236296" y="2430249"/>
            <a:ext cx="17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Capacités annuelles et résiduelles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des ISDND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5505AE0-875A-4B55-ADD6-EA3E3941CEA2}"/>
              </a:ext>
            </a:extLst>
          </p:cNvPr>
          <p:cNvSpPr txBox="1"/>
          <p:nvPr/>
        </p:nvSpPr>
        <p:spPr>
          <a:xfrm>
            <a:off x="7236296" y="3282537"/>
            <a:ext cx="174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Capacités annuelles  d'incinération </a:t>
            </a:r>
            <a:br>
              <a:rPr lang="fr-FR" sz="1200" dirty="0">
                <a:latin typeface="Marianne Light" panose="02000000000000000000" pitchFamily="2" charset="0"/>
              </a:rPr>
            </a:br>
            <a:r>
              <a:rPr lang="fr-FR" sz="1200" dirty="0">
                <a:latin typeface="Marianne Light" panose="02000000000000000000" pitchFamily="2" charset="0"/>
              </a:rPr>
              <a:t>sans valorisation énergétique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97EA4BE-4ED4-4A65-B157-CB58AD9C8D37}"/>
              </a:ext>
            </a:extLst>
          </p:cNvPr>
          <p:cNvSpPr txBox="1"/>
          <p:nvPr/>
        </p:nvSpPr>
        <p:spPr>
          <a:xfrm>
            <a:off x="827584" y="3769860"/>
            <a:ext cx="2153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 Light" panose="02000000000000000000" pitchFamily="2" charset="0"/>
              </a:rPr>
              <a:t>Estimation complétée de la quantité de DAE produite sur un territoire et reçue en installation de traitement ou de valorisation</a:t>
            </a:r>
            <a:endParaRPr lang="fr-FR" sz="1200" dirty="0">
              <a:highlight>
                <a:srgbClr val="FFFF00"/>
              </a:highlight>
              <a:latin typeface="Marianne Light" panose="020000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A47469-D3F8-BE4C-83F0-FB1F1E3B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DE L’ÉLIMINATION DES DAE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E365E2-3D60-2E4C-ABF4-3D91A29833A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23528" y="692696"/>
            <a:ext cx="7120880" cy="288032"/>
          </a:xfrm>
        </p:spPr>
        <p:txBody>
          <a:bodyPr/>
          <a:lstStyle/>
          <a:p>
            <a:r>
              <a:rPr lang="fr-FR" dirty="0"/>
              <a:t>Exemple d’une observation « suivi + »</a:t>
            </a:r>
          </a:p>
        </p:txBody>
      </p:sp>
      <p:sp>
        <p:nvSpPr>
          <p:cNvPr id="40" name="Flèche : droite à entaille 3">
            <a:extLst>
              <a:ext uri="{FF2B5EF4-FFF2-40B4-BE49-F238E27FC236}">
                <a16:creationId xmlns:a16="http://schemas.microsoft.com/office/drawing/2014/main" id="{32C99151-3776-F040-A36A-527ADB6E2E67}"/>
              </a:ext>
            </a:extLst>
          </p:cNvPr>
          <p:cNvSpPr/>
          <p:nvPr/>
        </p:nvSpPr>
        <p:spPr>
          <a:xfrm>
            <a:off x="72697" y="1047658"/>
            <a:ext cx="8900651" cy="575188"/>
          </a:xfrm>
          <a:prstGeom prst="notchedRightArrow">
            <a:avLst/>
          </a:prstGeom>
          <a:solidFill>
            <a:srgbClr val="DB322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9145671-1E16-AD43-9B98-51A4CBE2244D}"/>
              </a:ext>
            </a:extLst>
          </p:cNvPr>
          <p:cNvSpPr txBox="1"/>
          <p:nvPr/>
        </p:nvSpPr>
        <p:spPr>
          <a:xfrm>
            <a:off x="179512" y="1194305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ANNÉE 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E892F06-30F3-1544-AC2F-824FC83DC428}"/>
              </a:ext>
            </a:extLst>
          </p:cNvPr>
          <p:cNvSpPr txBox="1"/>
          <p:nvPr/>
        </p:nvSpPr>
        <p:spPr>
          <a:xfrm>
            <a:off x="6719097" y="1196752"/>
            <a:ext cx="21344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ANNÉE N+3</a:t>
            </a:r>
          </a:p>
        </p:txBody>
      </p:sp>
      <p:sp>
        <p:nvSpPr>
          <p:cNvPr id="55" name="Flèche : chevron 41">
            <a:extLst>
              <a:ext uri="{FF2B5EF4-FFF2-40B4-BE49-F238E27FC236}">
                <a16:creationId xmlns:a16="http://schemas.microsoft.com/office/drawing/2014/main" id="{22799318-0A64-904B-B533-2A0EDF83D82E}"/>
              </a:ext>
            </a:extLst>
          </p:cNvPr>
          <p:cNvSpPr/>
          <p:nvPr/>
        </p:nvSpPr>
        <p:spPr>
          <a:xfrm>
            <a:off x="185216" y="1628335"/>
            <a:ext cx="3018632" cy="203220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Démarrage</a:t>
            </a:r>
          </a:p>
        </p:txBody>
      </p:sp>
      <p:sp>
        <p:nvSpPr>
          <p:cNvPr id="56" name="Flèche : chevron 43">
            <a:extLst>
              <a:ext uri="{FF2B5EF4-FFF2-40B4-BE49-F238E27FC236}">
                <a16:creationId xmlns:a16="http://schemas.microsoft.com/office/drawing/2014/main" id="{E418250A-BA76-3F4E-9565-08AD61AAC7F9}"/>
              </a:ext>
            </a:extLst>
          </p:cNvPr>
          <p:cNvSpPr/>
          <p:nvPr/>
        </p:nvSpPr>
        <p:spPr>
          <a:xfrm>
            <a:off x="6444208" y="1632744"/>
            <a:ext cx="2499211" cy="212079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Mise à jour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C0BB342-03BE-294E-8057-ACC96F288687}"/>
              </a:ext>
            </a:extLst>
          </p:cNvPr>
          <p:cNvSpPr txBox="1"/>
          <p:nvPr/>
        </p:nvSpPr>
        <p:spPr>
          <a:xfrm>
            <a:off x="3342327" y="1194305"/>
            <a:ext cx="2677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bg1"/>
                </a:solidFill>
                <a:latin typeface="Marianne" panose="02000000000000000000" pitchFamily="2" charset="0"/>
              </a:rPr>
              <a:t>TOUS LES ANS</a:t>
            </a:r>
          </a:p>
        </p:txBody>
      </p:sp>
      <p:sp>
        <p:nvSpPr>
          <p:cNvPr id="62" name="Flèche : chevron 53">
            <a:extLst>
              <a:ext uri="{FF2B5EF4-FFF2-40B4-BE49-F238E27FC236}">
                <a16:creationId xmlns:a16="http://schemas.microsoft.com/office/drawing/2014/main" id="{EB25F295-85E1-3843-BF49-50A7AE47E95B}"/>
              </a:ext>
            </a:extLst>
          </p:cNvPr>
          <p:cNvSpPr/>
          <p:nvPr/>
        </p:nvSpPr>
        <p:spPr>
          <a:xfrm>
            <a:off x="3203848" y="1628800"/>
            <a:ext cx="3240360" cy="216024"/>
          </a:xfrm>
          <a:prstGeom prst="chevron">
            <a:avLst/>
          </a:prstGeom>
          <a:ln>
            <a:solidFill>
              <a:srgbClr val="DB32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Marianne Medium" panose="02000000000000000000" pitchFamily="2" charset="0"/>
              </a:rPr>
              <a:t>Suivi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123FA5BC-57D1-DB4B-B593-D3395894338C}"/>
              </a:ext>
            </a:extLst>
          </p:cNvPr>
          <p:cNvSpPr/>
          <p:nvPr/>
        </p:nvSpPr>
        <p:spPr>
          <a:xfrm>
            <a:off x="251520" y="2778481"/>
            <a:ext cx="504056" cy="504056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A2t1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18369437-FC99-2647-89AB-12BE59459A55}"/>
              </a:ext>
            </a:extLst>
          </p:cNvPr>
          <p:cNvSpPr/>
          <p:nvPr/>
        </p:nvSpPr>
        <p:spPr>
          <a:xfrm>
            <a:off x="251520" y="3858601"/>
            <a:ext cx="504056" cy="504056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A2 t2-t3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48CB2676-62B5-FD4E-8BCD-B51B95874568}"/>
              </a:ext>
            </a:extLst>
          </p:cNvPr>
          <p:cNvSpPr/>
          <p:nvPr/>
        </p:nvSpPr>
        <p:spPr>
          <a:xfrm>
            <a:off x="251520" y="5010729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C4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398CC7FE-8140-6847-ABB9-4A1768716CC5}"/>
              </a:ext>
            </a:extLst>
          </p:cNvPr>
          <p:cNvSpPr/>
          <p:nvPr/>
        </p:nvSpPr>
        <p:spPr>
          <a:xfrm>
            <a:off x="251520" y="5802817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C5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AB0BA128-791B-B544-96F6-FB34B23DE249}"/>
              </a:ext>
            </a:extLst>
          </p:cNvPr>
          <p:cNvSpPr/>
          <p:nvPr/>
        </p:nvSpPr>
        <p:spPr>
          <a:xfrm>
            <a:off x="3491880" y="2562457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C1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D42EDFA0-178A-8549-B403-8E4F1FB740AB}"/>
              </a:ext>
            </a:extLst>
          </p:cNvPr>
          <p:cNvSpPr/>
          <p:nvPr/>
        </p:nvSpPr>
        <p:spPr>
          <a:xfrm>
            <a:off x="3491880" y="3282537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C2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E22136B2-8907-8A49-97DE-D58C43C9BDBD}"/>
              </a:ext>
            </a:extLst>
          </p:cNvPr>
          <p:cNvSpPr/>
          <p:nvPr/>
        </p:nvSpPr>
        <p:spPr>
          <a:xfrm>
            <a:off x="3491880" y="3984580"/>
            <a:ext cx="504056" cy="504056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  <a:latin typeface="Marianne" panose="02000000000000000000" pitchFamily="2" charset="0"/>
              </a:rPr>
              <a:t>C3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3A3239AE-7721-6847-AA69-3742681DA2AA}"/>
              </a:ext>
            </a:extLst>
          </p:cNvPr>
          <p:cNvSpPr/>
          <p:nvPr/>
        </p:nvSpPr>
        <p:spPr>
          <a:xfrm>
            <a:off x="6588224" y="2418441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C4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B082E456-B29D-3D47-B802-42AB238FD890}"/>
              </a:ext>
            </a:extLst>
          </p:cNvPr>
          <p:cNvSpPr/>
          <p:nvPr/>
        </p:nvSpPr>
        <p:spPr>
          <a:xfrm>
            <a:off x="6588224" y="3434396"/>
            <a:ext cx="504056" cy="504056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  <a:latin typeface="Marianne" panose="02000000000000000000" pitchFamily="2" charset="0"/>
              </a:rPr>
              <a:t>C5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8F4C67-6CE6-A145-8445-A42FE6956D80}"/>
              </a:ext>
            </a:extLst>
          </p:cNvPr>
          <p:cNvSpPr/>
          <p:nvPr/>
        </p:nvSpPr>
        <p:spPr>
          <a:xfrm>
            <a:off x="6588224" y="4938721"/>
            <a:ext cx="2304256" cy="1080120"/>
          </a:xfrm>
          <a:prstGeom prst="rect">
            <a:avLst/>
          </a:prstGeom>
          <a:solidFill>
            <a:srgbClr val="DB322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  <a:t>La mise à jour doit intervenir </a:t>
            </a:r>
          </a:p>
          <a:p>
            <a: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  <a:t>à minima tous les 3 ans, </a:t>
            </a:r>
            <a:b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  <a:t>afin de remettre à plat </a:t>
            </a:r>
            <a:b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  <a:t>la liste des installations </a:t>
            </a:r>
            <a:b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</a:br>
            <a:r>
              <a:rPr lang="fr-FR" sz="1200" dirty="0">
                <a:solidFill>
                  <a:srgbClr val="DB322A"/>
                </a:solidFill>
                <a:latin typeface="Marianne" panose="02000000000000000000" pitchFamily="2" charset="0"/>
              </a:rPr>
              <a:t>ainsi que leur capacité</a:t>
            </a: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401697A-25F7-6545-9EF9-5431EE84B7AA}"/>
              </a:ext>
            </a:extLst>
          </p:cNvPr>
          <p:cNvCxnSpPr>
            <a:cxnSpLocks/>
          </p:cNvCxnSpPr>
          <p:nvPr/>
        </p:nvCxnSpPr>
        <p:spPr>
          <a:xfrm>
            <a:off x="3203848" y="2202417"/>
            <a:ext cx="0" cy="3875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20BBDA81-AE8F-F34D-B796-522E20337EF1}"/>
              </a:ext>
            </a:extLst>
          </p:cNvPr>
          <p:cNvCxnSpPr>
            <a:cxnSpLocks/>
          </p:cNvCxnSpPr>
          <p:nvPr/>
        </p:nvCxnSpPr>
        <p:spPr>
          <a:xfrm>
            <a:off x="6444208" y="2202417"/>
            <a:ext cx="0" cy="3875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E5EA858-C0D7-1243-95A8-9924E6374F99}"/>
              </a:ext>
            </a:extLst>
          </p:cNvPr>
          <p:cNvSpPr txBox="1"/>
          <p:nvPr/>
        </p:nvSpPr>
        <p:spPr>
          <a:xfrm>
            <a:off x="7596336" y="116632"/>
            <a:ext cx="1584176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85210B5-AB0C-084B-B021-50FC01AAA185}"/>
              </a:ext>
            </a:extLst>
          </p:cNvPr>
          <p:cNvSpPr txBox="1"/>
          <p:nvPr/>
        </p:nvSpPr>
        <p:spPr>
          <a:xfrm>
            <a:off x="7596336" y="33265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socle commun </a:t>
            </a:r>
            <a:br>
              <a:rPr lang="fr-FR" sz="800" dirty="0">
                <a:latin typeface="Marianne Medium" panose="02000000000000000000" pitchFamily="2" charset="0"/>
              </a:rPr>
            </a:br>
            <a:r>
              <a:rPr lang="fr-FR" sz="800" dirty="0">
                <a:latin typeface="Marianne Medium" panose="02000000000000000000" pitchFamily="2" charset="0"/>
              </a:rPr>
              <a:t>&amp; règlementaire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03FD41E-D872-AC49-A9F4-C2F1E9FB3EFD}"/>
              </a:ext>
            </a:extLst>
          </p:cNvPr>
          <p:cNvSpPr txBox="1"/>
          <p:nvPr/>
        </p:nvSpPr>
        <p:spPr>
          <a:xfrm>
            <a:off x="7596336" y="692696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Marianne Medium" panose="02000000000000000000" pitchFamily="2" charset="0"/>
              </a:rPr>
              <a:t>Indicateur suivi +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76BC5F35-E0AB-C842-AF2F-DEC66FF75648}"/>
              </a:ext>
            </a:extLst>
          </p:cNvPr>
          <p:cNvSpPr/>
          <p:nvPr/>
        </p:nvSpPr>
        <p:spPr>
          <a:xfrm>
            <a:off x="7375376" y="108793"/>
            <a:ext cx="232392" cy="231703"/>
          </a:xfrm>
          <a:prstGeom prst="ellipse">
            <a:avLst/>
          </a:prstGeom>
          <a:noFill/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0AD9D79-5E75-4249-9774-8BC64576B061}"/>
              </a:ext>
            </a:extLst>
          </p:cNvPr>
          <p:cNvSpPr/>
          <p:nvPr/>
        </p:nvSpPr>
        <p:spPr>
          <a:xfrm>
            <a:off x="7375376" y="390293"/>
            <a:ext cx="232392" cy="231703"/>
          </a:xfrm>
          <a:prstGeom prst="ellipse">
            <a:avLst/>
          </a:prstGeom>
          <a:solidFill>
            <a:srgbClr val="DB322A"/>
          </a:solidFill>
          <a:ln w="25400">
            <a:solidFill>
              <a:srgbClr val="DB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bg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A243352-989C-3945-B57B-9779CF2DB509}"/>
              </a:ext>
            </a:extLst>
          </p:cNvPr>
          <p:cNvSpPr/>
          <p:nvPr/>
        </p:nvSpPr>
        <p:spPr>
          <a:xfrm>
            <a:off x="7375376" y="684567"/>
            <a:ext cx="232392" cy="231703"/>
          </a:xfrm>
          <a:prstGeom prst="ellipse">
            <a:avLst/>
          </a:prstGeom>
          <a:noFill/>
          <a:ln w="25400">
            <a:solidFill>
              <a:srgbClr val="577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b="1" dirty="0" err="1">
                <a:solidFill>
                  <a:schemeClr val="tx1"/>
                </a:solidFill>
                <a:latin typeface="Marianne" panose="02000000000000000000" pitchFamily="2" charset="0"/>
              </a:rPr>
              <a:t>Ax</a:t>
            </a:r>
            <a:endParaRPr lang="fr-FR" sz="800" b="1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35356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Ademe colorimétrie orange">
      <a:dk1>
        <a:sysClr val="windowText" lastClr="000000"/>
      </a:dk1>
      <a:lt1>
        <a:sysClr val="window" lastClr="FFFFFF"/>
      </a:lt1>
      <a:dk2>
        <a:srgbClr val="EF5B2F"/>
      </a:dk2>
      <a:lt2>
        <a:srgbClr val="EEECE1"/>
      </a:lt2>
      <a:accent1>
        <a:srgbClr val="FAC08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38953"/>
      </a:accent6>
      <a:hlink>
        <a:srgbClr val="4D4D4D"/>
      </a:hlink>
      <a:folHlink>
        <a:srgbClr val="BFBFBF"/>
      </a:folHlink>
    </a:clrScheme>
    <a:fontScheme name="Personnalisé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violet-4_3.pptx" id="{2C888F96-7E6C-4F96-B5F6-A802C3EEB5F5}" vid="{0CD611A8-18AC-4A78-BA0D-EDE633BC9A79}"/>
    </a:ext>
  </a:extLst>
</a:theme>
</file>

<file path=ppt/theme/theme2.xml><?xml version="1.0" encoding="utf-8"?>
<a:theme xmlns:a="http://schemas.openxmlformats.org/drawingml/2006/main" name="PAGE">
  <a:themeElements>
    <a:clrScheme name="">
      <a:dk1>
        <a:srgbClr val="000000"/>
      </a:dk1>
      <a:lt1>
        <a:srgbClr val="FFFFFF"/>
      </a:lt1>
      <a:dk2>
        <a:srgbClr val="7D4E5B"/>
      </a:dk2>
      <a:lt2>
        <a:srgbClr val="5770E1"/>
      </a:lt2>
      <a:accent1>
        <a:srgbClr val="E3231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F9646"/>
      </a:accent6>
      <a:hlink>
        <a:srgbClr val="0000FF"/>
      </a:hlink>
      <a:folHlink>
        <a:srgbClr val="800080"/>
      </a:folHlink>
    </a:clrScheme>
    <a:fontScheme name="Personnalisé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violet-4_3.pptx" id="{2C888F96-7E6C-4F96-B5F6-A802C3EEB5F5}" vid="{85FC52D5-63DD-4754-8138-CBCCA695B5D9}"/>
    </a:ext>
  </a:extLst>
</a:theme>
</file>

<file path=ppt/theme/theme3.xml><?xml version="1.0" encoding="utf-8"?>
<a:theme xmlns:a="http://schemas.openxmlformats.org/drawingml/2006/main" name="v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CALAIRE">
  <a:themeElements>
    <a:clrScheme name="Ademe colorimétrie orange">
      <a:dk1>
        <a:sysClr val="windowText" lastClr="000000"/>
      </a:dk1>
      <a:lt1>
        <a:sysClr val="window" lastClr="FFFFFF"/>
      </a:lt1>
      <a:dk2>
        <a:srgbClr val="EF5B2F"/>
      </a:dk2>
      <a:lt2>
        <a:srgbClr val="EEECE1"/>
      </a:lt2>
      <a:accent1>
        <a:srgbClr val="FAC08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38953"/>
      </a:accent6>
      <a:hlink>
        <a:srgbClr val="4D4D4D"/>
      </a:hlink>
      <a:folHlink>
        <a:srgbClr val="BFBFBF"/>
      </a:folHlink>
    </a:clrScheme>
    <a:fontScheme name="Personnalisé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violet-4_3.pptx" id="{2C888F96-7E6C-4F96-B5F6-A802C3EEB5F5}" vid="{8F30AF0A-ABB2-4528-A079-02A46AF0564C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modele_violet-4_3</Template>
  <TotalTime>4415</TotalTime>
  <Words>1482</Words>
  <Application>Microsoft Macintosh PowerPoint</Application>
  <PresentationFormat>Affichage à l'écran (4:3)</PresentationFormat>
  <Paragraphs>247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8</vt:i4>
      </vt:variant>
    </vt:vector>
  </HeadingPairs>
  <TitlesOfParts>
    <vt:vector size="22" baseType="lpstr">
      <vt:lpstr>Arial</vt:lpstr>
      <vt:lpstr>Calibri</vt:lpstr>
      <vt:lpstr>Courier New</vt:lpstr>
      <vt:lpstr>Marianne</vt:lpstr>
      <vt:lpstr>Marianne ExtraBold</vt:lpstr>
      <vt:lpstr>Marianne Light</vt:lpstr>
      <vt:lpstr>Marianne Medium</vt:lpstr>
      <vt:lpstr>Spectral</vt:lpstr>
      <vt:lpstr>Trebuchet MS</vt:lpstr>
      <vt:lpstr>Wingdings</vt:lpstr>
      <vt:lpstr>2_Thème Office</vt:lpstr>
      <vt:lpstr>PAGE</vt:lpstr>
      <vt:lpstr>vide</vt:lpstr>
      <vt:lpstr>INTERCALAIRE</vt:lpstr>
      <vt:lpstr>Présentation PowerPoint</vt:lpstr>
      <vt:lpstr>RAPPEL DES SOURCES À UTILISER  POUR LE CALCUL DES INDICATEURS DE PRODUCTION  ET/OU DE VALORISATION DES DAE</vt:lpstr>
      <vt:lpstr>ESTIMATION ET SUIVI DE LA PROCÉDURE DE DAE</vt:lpstr>
      <vt:lpstr>ESTIMATION ET SUIVI DE LA PROCÉDURE DE DAE -</vt:lpstr>
      <vt:lpstr>SUIVI DE LA VALORISATION DES DAE</vt:lpstr>
      <vt:lpstr>SUIVI DE LA VALORISATION DES DAE</vt:lpstr>
      <vt:lpstr>SUIVI DE L’ÉLIMINATION DES DAE</vt:lpstr>
      <vt:lpstr>SUIVI DE L’ÉLIMINATION DES DAE</vt:lpstr>
    </vt:vector>
  </TitlesOfParts>
  <Company>ADEME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DESPLATS Rafaelle</dc:creator>
  <cp:lastModifiedBy>Muriel Pernin</cp:lastModifiedBy>
  <cp:revision>308</cp:revision>
  <cp:lastPrinted>2019-09-27T04:49:07Z</cp:lastPrinted>
  <dcterms:created xsi:type="dcterms:W3CDTF">2017-03-23T11:40:59Z</dcterms:created>
  <dcterms:modified xsi:type="dcterms:W3CDTF">2020-09-07T14:39:46Z</dcterms:modified>
</cp:coreProperties>
</file>