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8" r:id="rId1"/>
  </p:sldMasterIdLst>
  <p:notesMasterIdLst>
    <p:notesMasterId r:id="rId26"/>
  </p:notesMasterIdLst>
  <p:handoutMasterIdLst>
    <p:handoutMasterId r:id="rId27"/>
  </p:handoutMasterIdLst>
  <p:sldIdLst>
    <p:sldId id="516" r:id="rId2"/>
    <p:sldId id="474" r:id="rId3"/>
    <p:sldId id="485" r:id="rId4"/>
    <p:sldId id="517" r:id="rId5"/>
    <p:sldId id="515" r:id="rId6"/>
    <p:sldId id="519" r:id="rId7"/>
    <p:sldId id="521" r:id="rId8"/>
    <p:sldId id="522" r:id="rId9"/>
    <p:sldId id="506" r:id="rId10"/>
    <p:sldId id="507" r:id="rId11"/>
    <p:sldId id="529" r:id="rId12"/>
    <p:sldId id="520" r:id="rId13"/>
    <p:sldId id="528" r:id="rId14"/>
    <p:sldId id="525" r:id="rId15"/>
    <p:sldId id="532" r:id="rId16"/>
    <p:sldId id="533" r:id="rId17"/>
    <p:sldId id="534" r:id="rId18"/>
    <p:sldId id="535" r:id="rId19"/>
    <p:sldId id="523" r:id="rId20"/>
    <p:sldId id="508" r:id="rId21"/>
    <p:sldId id="509" r:id="rId22"/>
    <p:sldId id="510" r:id="rId23"/>
    <p:sldId id="536" r:id="rId24"/>
    <p:sldId id="537" r:id="rId2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5pPr>
    <a:lvl6pPr marL="2286000" algn="l" defTabSz="457200" rtl="0" eaLnBrk="1" latinLnBrk="0" hangingPunct="1"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6pPr>
    <a:lvl7pPr marL="2743200" algn="l" defTabSz="457200" rtl="0" eaLnBrk="1" latinLnBrk="0" hangingPunct="1"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7pPr>
    <a:lvl8pPr marL="3200400" algn="l" defTabSz="457200" rtl="0" eaLnBrk="1" latinLnBrk="0" hangingPunct="1"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8pPr>
    <a:lvl9pPr marL="3657600" algn="l" defTabSz="457200" rtl="0" eaLnBrk="1" latinLnBrk="0" hangingPunct="1">
      <a:defRPr sz="1400" kern="1200">
        <a:solidFill>
          <a:srgbClr val="572314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ill Sans MT" charset="0"/>
        <a:ea typeface="MS PGothic" charset="0"/>
        <a:cs typeface="MS PGothic" charset="0"/>
        <a:sym typeface="Wingdings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984091BF-FD44-F844-86B7-7D393AECB775}">
          <p14:sldIdLst>
            <p14:sldId id="516"/>
            <p14:sldId id="474"/>
            <p14:sldId id="485"/>
            <p14:sldId id="517"/>
            <p14:sldId id="515"/>
            <p14:sldId id="519"/>
            <p14:sldId id="521"/>
            <p14:sldId id="522"/>
            <p14:sldId id="506"/>
            <p14:sldId id="507"/>
            <p14:sldId id="529"/>
            <p14:sldId id="520"/>
            <p14:sldId id="528"/>
            <p14:sldId id="525"/>
            <p14:sldId id="532"/>
            <p14:sldId id="533"/>
            <p14:sldId id="534"/>
            <p14:sldId id="535"/>
            <p14:sldId id="523"/>
            <p14:sldId id="508"/>
            <p14:sldId id="509"/>
            <p14:sldId id="510"/>
            <p14:sldId id="536"/>
            <p14:sldId id="5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B8"/>
    <a:srgbClr val="4D9FE3"/>
    <a:srgbClr val="AADF30"/>
    <a:srgbClr val="5BE530"/>
    <a:srgbClr val="97EF7D"/>
    <a:srgbClr val="FFCA0F"/>
    <a:srgbClr val="FFF229"/>
    <a:srgbClr val="0066FF"/>
    <a:srgbClr val="E1C7A7"/>
    <a:srgbClr val="578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0" autoAdjust="0"/>
  </p:normalViewPr>
  <p:slideViewPr>
    <p:cSldViewPr>
      <p:cViewPr varScale="1">
        <p:scale>
          <a:sx n="87" d="100"/>
          <a:sy n="87" d="100"/>
        </p:scale>
        <p:origin x="-840" y="-8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t" anchorCtr="0" compatLnSpc="1">
            <a:prstTxWarp prst="textNoShape">
              <a:avLst/>
            </a:prstTxWarp>
          </a:bodyPr>
          <a:lstStyle>
            <a:lvl1pPr defTabSz="947526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t" anchorCtr="0" compatLnSpc="1">
            <a:prstTxWarp prst="textNoShape">
              <a:avLst/>
            </a:prstTxWarp>
          </a:bodyPr>
          <a:lstStyle>
            <a:lvl1pPr algn="r" defTabSz="94608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5B670639-3CFB-1744-A8F7-1C568C929937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b" anchorCtr="0" compatLnSpc="1">
            <a:prstTxWarp prst="textNoShape">
              <a:avLst/>
            </a:prstTxWarp>
          </a:bodyPr>
          <a:lstStyle>
            <a:lvl1pPr defTabSz="947526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b" anchorCtr="0" compatLnSpc="1">
            <a:prstTxWarp prst="textNoShape">
              <a:avLst/>
            </a:prstTxWarp>
          </a:bodyPr>
          <a:lstStyle>
            <a:lvl1pPr algn="r" defTabSz="94608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DAC414F-7431-5E44-B294-C40D0BDC34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439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t" anchorCtr="0" compatLnSpc="1">
            <a:prstTxWarp prst="textNoShape">
              <a:avLst/>
            </a:prstTxWarp>
          </a:bodyPr>
          <a:lstStyle>
            <a:lvl1pPr defTabSz="947526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t" anchorCtr="0" compatLnSpc="1">
            <a:prstTxWarp prst="textNoShape">
              <a:avLst/>
            </a:prstTxWarp>
          </a:bodyPr>
          <a:lstStyle>
            <a:lvl1pPr algn="r" defTabSz="94608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2020CC1-9697-294E-BD1D-C644EF89B77E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3338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09" rIns="91420" bIns="45709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b" anchorCtr="0" compatLnSpc="1">
            <a:prstTxWarp prst="textNoShape">
              <a:avLst/>
            </a:prstTxWarp>
          </a:bodyPr>
          <a:lstStyle>
            <a:lvl1pPr defTabSz="947526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31" tIns="47364" rIns="94731" bIns="47364" numCol="1" anchor="b" anchorCtr="0" compatLnSpc="1">
            <a:prstTxWarp prst="textNoShape">
              <a:avLst/>
            </a:prstTxWarp>
          </a:bodyPr>
          <a:lstStyle>
            <a:lvl1pPr algn="r" defTabSz="94608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F41FB6DA-F369-2546-A060-1F5E41C585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6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 smtClean="0">
                <a:solidFill>
                  <a:srgbClr val="000000"/>
                </a:solidFill>
                <a:effectLst/>
              </a:rPr>
              <a:t>Démarche en 4 temps 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smtClean="0">
                <a:solidFill>
                  <a:srgbClr val="000000"/>
                </a:solidFill>
                <a:effectLst/>
              </a:rPr>
              <a:t>1 : Diffusion d’un support commun d’information</a:t>
            </a:r>
            <a:r>
              <a:rPr lang="fr-FR" sz="1400" i="0" baseline="0" dirty="0" smtClean="0">
                <a:solidFill>
                  <a:srgbClr val="000000"/>
                </a:solidFill>
                <a:effectLst/>
              </a:rPr>
              <a:t> </a:t>
            </a:r>
            <a:r>
              <a:rPr lang="fr-FR" sz="1200" i="1" dirty="0" smtClean="0">
                <a:solidFill>
                  <a:srgbClr val="000000"/>
                </a:solidFill>
                <a:effectLst/>
              </a:rPr>
              <a:t>aux participants aux groupes</a:t>
            </a:r>
            <a:r>
              <a:rPr lang="fr-FR" sz="1200" i="1" baseline="0" dirty="0" smtClean="0">
                <a:solidFill>
                  <a:srgbClr val="000000"/>
                </a:solidFill>
                <a:effectLst/>
              </a:rPr>
              <a:t> de travail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baseline="0" dirty="0" smtClean="0">
                <a:solidFill>
                  <a:srgbClr val="000000"/>
                </a:solidFill>
                <a:effectLst/>
              </a:rPr>
              <a:t>2 : 9 groupes / typologie habitat </a:t>
            </a:r>
            <a:r>
              <a:rPr lang="fr-FR" sz="1200" i="1" dirty="0" smtClean="0">
                <a:solidFill>
                  <a:srgbClr val="000000"/>
                </a:solidFill>
                <a:effectLst/>
              </a:rPr>
              <a:t>(représentants des associations et acteurs institutionnels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smtClean="0">
                <a:solidFill>
                  <a:srgbClr val="000000"/>
                </a:solidFill>
                <a:effectLst/>
              </a:rPr>
              <a:t>3 : rédaction</a:t>
            </a:r>
            <a:r>
              <a:rPr lang="fr-FR" sz="1200" i="1" baseline="0" dirty="0" smtClean="0">
                <a:solidFill>
                  <a:srgbClr val="000000"/>
                </a:solidFill>
                <a:effectLst/>
              </a:rPr>
              <a:t> du projet de Charte</a:t>
            </a:r>
            <a:endParaRPr lang="fr-FR" sz="1200" i="1" dirty="0" smtClean="0">
              <a:solidFill>
                <a:srgbClr val="000000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smtClean="0">
                <a:solidFill>
                  <a:srgbClr val="000000"/>
                </a:solidFill>
                <a:effectLst/>
              </a:rPr>
              <a:t>4 présentation aux contributeurs, au conseil de Communauté.</a:t>
            </a:r>
            <a:endParaRPr lang="fr-FR" sz="1400" dirty="0" smtClean="0">
              <a:solidFill>
                <a:srgbClr val="000000"/>
              </a:solidFill>
            </a:endParaRPr>
          </a:p>
          <a:p>
            <a:endParaRPr lang="fr-FR" dirty="0" smtClean="0">
              <a:latin typeface="Calibri" charset="0"/>
              <a:ea typeface="MS PGothic" charset="0"/>
            </a:endParaRPr>
          </a:p>
          <a:p>
            <a:r>
              <a:rPr lang="fr-FR" dirty="0" smtClean="0">
                <a:latin typeface="Calibri" charset="0"/>
                <a:ea typeface="MS PGothic" charset="0"/>
              </a:rPr>
              <a:t>25 actions abouties</a:t>
            </a:r>
            <a:r>
              <a:rPr lang="fr-FR" baseline="0" dirty="0" smtClean="0">
                <a:latin typeface="Calibri" charset="0"/>
                <a:ea typeface="MS PGothic" charset="0"/>
              </a:rPr>
              <a:t> sur 44</a:t>
            </a:r>
            <a:endParaRPr lang="fr-FR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55347" indent="-355347">
              <a:buFont typeface="Wingdings" panose="05000000000000000000" pitchFamily="2" charset="2"/>
              <a:buChar char="ü"/>
              <a:defRPr/>
            </a:pPr>
            <a:endParaRPr lang="fr-FR" sz="1100" b="1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0" y="685800"/>
            <a:ext cx="9144000" cy="6172200"/>
          </a:xfrm>
          <a:prstGeom prst="rect">
            <a:avLst/>
          </a:prstGeom>
          <a:gradFill rotWithShape="0">
            <a:gsLst>
              <a:gs pos="0">
                <a:srgbClr val="F0EADE"/>
              </a:gs>
              <a:gs pos="50000">
                <a:srgbClr val="FFFFFF"/>
              </a:gs>
              <a:gs pos="100000">
                <a:srgbClr val="F0EAD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5" name="Rectangle 31"/>
          <p:cNvSpPr>
            <a:spLocks noChangeArrowheads="1"/>
          </p:cNvSpPr>
          <p:nvPr userDrawn="1"/>
        </p:nvSpPr>
        <p:spPr bwMode="auto">
          <a:xfrm>
            <a:off x="2114550" y="285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251460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304800" y="6324600"/>
            <a:ext cx="7772400" cy="27463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1pPr>
            <a:lvl2pPr marL="742950" indent="-28575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2pPr>
            <a:lvl3pPr marL="11430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3pPr>
            <a:lvl4pPr marL="16002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4pPr>
            <a:lvl5pPr marL="20574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Février</a:t>
            </a:r>
            <a:r>
              <a:rPr lang="fr-FR" sz="1200" baseline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2015</a:t>
            </a:r>
            <a:r>
              <a:rPr lang="fr-FR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  L&amp;M et Associés</a:t>
            </a:r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auto">
          <a:xfrm>
            <a:off x="0" y="0"/>
            <a:ext cx="9144000" cy="762000"/>
            <a:chOff x="0" y="1008"/>
            <a:chExt cx="5760" cy="528"/>
          </a:xfrm>
        </p:grpSpPr>
        <p:pic>
          <p:nvPicPr>
            <p:cNvPr id="9" name="Picture 36"/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6" t="40384" r="42418" b="53363"/>
            <a:stretch>
              <a:fillRect/>
            </a:stretch>
          </p:blipFill>
          <p:spPr bwMode="auto">
            <a:xfrm>
              <a:off x="0" y="1008"/>
              <a:ext cx="216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7"/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6" t="52890" r="42418" b="39151"/>
            <a:stretch>
              <a:fillRect/>
            </a:stretch>
          </p:blipFill>
          <p:spPr bwMode="auto">
            <a:xfrm>
              <a:off x="2160" y="1008"/>
              <a:ext cx="235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"/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6" t="71651" r="42418" b="21527"/>
            <a:stretch>
              <a:fillRect/>
            </a:stretch>
          </p:blipFill>
          <p:spPr bwMode="auto">
            <a:xfrm>
              <a:off x="4512" y="1008"/>
              <a:ext cx="124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ln>
            <a:solidFill>
              <a:srgbClr val="183EB8"/>
            </a:solidFill>
          </a:ln>
        </p:spPr>
        <p:txBody>
          <a:bodyPr tIns="0"/>
          <a:lstStyle>
            <a:lvl1pPr marL="27432" indent="0" algn="l">
              <a:buNone/>
              <a:defRPr sz="2600">
                <a:solidFill>
                  <a:srgbClr val="183EB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4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6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533400" y="0"/>
            <a:ext cx="8610600" cy="6858000"/>
          </a:xfrm>
          <a:prstGeom prst="rect">
            <a:avLst/>
          </a:prstGeom>
          <a:gradFill rotWithShape="0">
            <a:gsLst>
              <a:gs pos="0">
                <a:srgbClr val="F1ECE1"/>
              </a:gs>
              <a:gs pos="50000">
                <a:srgbClr val="FFFFFF"/>
              </a:gs>
              <a:gs pos="100000">
                <a:srgbClr val="F1ECE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401050" cy="1143000"/>
          </a:xfrm>
          <a:prstGeom prst="rect">
            <a:avLst/>
          </a:prstGeom>
          <a:ln>
            <a:solidFill>
              <a:srgbClr val="183EB8"/>
            </a:solidFill>
          </a:ln>
        </p:spPr>
        <p:txBody>
          <a:bodyPr anchor="ctr">
            <a:normAutofit/>
          </a:bodyPr>
          <a:lstStyle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1028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533400" y="1828800"/>
            <a:ext cx="8401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403860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30" name="Picture 23" descr="Logoc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48400"/>
            <a:ext cx="1438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5"/>
          <p:cNvPicPr>
            <a:picLocks noChangeAspect="1" noChangeArrowheads="1"/>
          </p:cNvPicPr>
          <p:nvPr userDrawn="1"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27309" r="49585" b="21527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4"/>
          <p:cNvSpPr txBox="1">
            <a:spLocks noChangeArrowheads="1"/>
          </p:cNvSpPr>
          <p:nvPr userDrawn="1"/>
        </p:nvSpPr>
        <p:spPr bwMode="auto">
          <a:xfrm>
            <a:off x="539552" y="6309320"/>
            <a:ext cx="7772400" cy="27463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1pPr>
            <a:lvl2pPr marL="742950" indent="-28575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2pPr>
            <a:lvl3pPr marL="11430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3pPr>
            <a:lvl4pPr marL="16002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4pPr>
            <a:lvl5pPr marL="20574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Février</a:t>
            </a:r>
            <a:r>
              <a:rPr lang="fr-FR" sz="1200" baseline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2015</a:t>
            </a:r>
            <a:r>
              <a:rPr lang="fr-FR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  L&amp;M et Associés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2" r:id="rId2"/>
    <p:sldLayoutId id="2147484263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539750" indent="-4572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Blip>
          <a:blip r:embed="rId7"/>
        </a:buBlip>
        <a:defRPr sz="3200" kern="1200">
          <a:solidFill>
            <a:srgbClr val="183EB8"/>
          </a:solidFill>
          <a:latin typeface="+mn-lt"/>
          <a:ea typeface="MS PGothic" pitchFamily="34" charset="-128"/>
          <a:cs typeface="MS PGothic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rgbClr val="183EB8"/>
        </a:buClr>
        <a:buFont typeface="Wingdings" charset="0"/>
        <a:buChar char="ü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rgbClr val="183EB8"/>
        </a:buClr>
        <a:buFont typeface="Wingdings" charset="0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183EB8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83EB8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632848" cy="295232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90000"/>
              </a:spcBef>
              <a:spcAft>
                <a:spcPct val="65000"/>
              </a:spcAft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 </a:t>
            </a:r>
            <a:r>
              <a:rPr lang="fr-FR" sz="20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Séminaire ZDZG - Le 8 Juillet 2015</a:t>
            </a:r>
            <a:br>
              <a:rPr lang="fr-FR" sz="20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</a:br>
            <a:r>
              <a:rPr lang="fr-FR" sz="20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/>
            </a:r>
            <a:br>
              <a:rPr lang="fr-FR" sz="20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</a:br>
            <a:r>
              <a:rPr lang="fr-FR" sz="2000" b="1" dirty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/>
            </a:r>
            <a:br>
              <a:rPr lang="fr-FR" sz="2000" b="1" dirty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</a:br>
            <a:r>
              <a:rPr lang="fr-FR" sz="32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Portage politique/gouvernance/partenariat : L’exemple de la charte des déchets de la CUD</a:t>
            </a:r>
            <a:endParaRPr lang="fr-FR" sz="3200" b="1" dirty="0">
              <a:solidFill>
                <a:srgbClr val="183EB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pic>
        <p:nvPicPr>
          <p:cNvPr id="5122" name="Picture 5" descr="Logo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48400"/>
            <a:ext cx="1438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5"/>
          <p:cNvSpPr>
            <a:spLocks/>
          </p:cNvSpPr>
          <p:nvPr/>
        </p:nvSpPr>
        <p:spPr bwMode="auto">
          <a:xfrm>
            <a:off x="939800" y="1268760"/>
            <a:ext cx="73152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fr-FR" sz="3200" b="1" dirty="0">
              <a:solidFill>
                <a:srgbClr val="183EB8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 bwMode="auto">
          <a:xfrm>
            <a:off x="251520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2924944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FR" sz="3200" b="1" dirty="0" smtClean="0">
                <a:solidFill>
                  <a:srgbClr val="183EB8"/>
                </a:solidFill>
                <a:latin typeface="Gill Sans MT" pitchFamily="34" charset="0"/>
                <a:ea typeface="+mn-ea"/>
                <a:cs typeface="+mn-cs"/>
                <a:sym typeface="Wingdings" pitchFamily="2" charset="2"/>
              </a:rPr>
              <a:t>III. Vers une charte territoriale</a:t>
            </a:r>
            <a:endParaRPr lang="fr-FR" sz="3200" b="1" dirty="0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07-07 à 20.5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2" y="-1"/>
            <a:ext cx="8665358" cy="6237313"/>
          </a:xfrm>
          <a:prstGeom prst="rect">
            <a:avLst/>
          </a:prstGeom>
        </p:spPr>
      </p:pic>
      <p:sp>
        <p:nvSpPr>
          <p:cNvPr id="4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611560" y="0"/>
            <a:ext cx="878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8255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1pPr>
            <a:lvl2pPr marL="742950" indent="-28575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2pPr>
            <a:lvl3pPr marL="11430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3pPr>
            <a:lvl4pPr marL="16002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4pPr>
            <a:lvl5pPr marL="2057400" indent="-228600" eaLnBrk="0" hangingPunct="0"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572314"/>
                </a:solidFill>
                <a:latin typeface="Gill Sans MT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chemeClr val="tx2"/>
              </a:buClr>
              <a:defRPr/>
            </a:pPr>
            <a:r>
              <a:rPr lang="fr-FR" sz="3200" b="1" dirty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Evaluation de la Charte 2009-2012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620688"/>
            <a:ext cx="8610600" cy="46038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13901"/>
              </p:ext>
            </p:extLst>
          </p:nvPr>
        </p:nvGraphicFramePr>
        <p:xfrm>
          <a:off x="755576" y="980728"/>
          <a:ext cx="8136904" cy="185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90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Principales</a:t>
                      </a:r>
                      <a:r>
                        <a:rPr lang="fr-FR" sz="2000" baseline="0" dirty="0" smtClean="0">
                          <a:solidFill>
                            <a:schemeClr val="bg1"/>
                          </a:solidFill>
                        </a:rPr>
                        <a:t> r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éalisations chiffrées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800" b="1" dirty="0" smtClean="0"/>
                        <a:t>Baisse</a:t>
                      </a:r>
                      <a:r>
                        <a:rPr lang="fr-FR" sz="1800" b="1" baseline="0" dirty="0" smtClean="0"/>
                        <a:t> </a:t>
                      </a:r>
                      <a:r>
                        <a:rPr lang="fr-FR" sz="1800" b="0" baseline="0" dirty="0" smtClean="0"/>
                        <a:t>des tonnages collectés d’</a:t>
                      </a:r>
                      <a:r>
                        <a:rPr lang="fr-FR" sz="1800" b="0" baseline="0" dirty="0" err="1" smtClean="0"/>
                        <a:t>OMr</a:t>
                      </a:r>
                      <a:r>
                        <a:rPr lang="fr-FR" sz="1800" b="0" baseline="0" dirty="0" smtClean="0"/>
                        <a:t> et des ratios par habitant (427 kg/hab./an en 2012) et d</a:t>
                      </a:r>
                      <a:r>
                        <a:rPr lang="fr-FR" sz="1800" b="0" dirty="0" smtClean="0"/>
                        <a:t>émarrage du </a:t>
                      </a:r>
                      <a:r>
                        <a:rPr lang="fr-FR" sz="1800" b="1" dirty="0" smtClean="0"/>
                        <a:t>Programme Local</a:t>
                      </a:r>
                      <a:r>
                        <a:rPr lang="fr-FR" sz="1800" b="1" baseline="0" dirty="0" smtClean="0"/>
                        <a:t> de Prévention en 2010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fr-FR" sz="1800" b="1" baseline="0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800" b="0" baseline="0" dirty="0" smtClean="0"/>
                        <a:t>Taux de </a:t>
                      </a:r>
                      <a:r>
                        <a:rPr lang="fr-FR" sz="1800" b="1" baseline="0" dirty="0" smtClean="0"/>
                        <a:t>valorisation &gt; 40 % </a:t>
                      </a:r>
                      <a:endParaRPr lang="fr-FR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73016"/>
            <a:ext cx="2835517" cy="17281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272" y="3121372"/>
            <a:ext cx="5283200" cy="2755900"/>
          </a:xfrm>
          <a:prstGeom prst="rect">
            <a:avLst/>
          </a:prstGeom>
        </p:spPr>
      </p:pic>
      <p:sp>
        <p:nvSpPr>
          <p:cNvPr id="9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07-07 à 20.48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9" y="-1"/>
            <a:ext cx="8616921" cy="6165305"/>
          </a:xfrm>
          <a:prstGeom prst="rect">
            <a:avLst/>
          </a:prstGeom>
        </p:spPr>
      </p:pic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2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 bwMode="auto">
          <a:xfrm>
            <a:off x="539750" y="0"/>
            <a:ext cx="878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2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Principaux enseignements du diagnostic</a:t>
            </a:r>
            <a:endParaRPr lang="fr-FR" sz="2800" b="1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31640" y="1340768"/>
            <a:ext cx="73448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Wingdings" charset="2"/>
              <a:buChar char="q"/>
            </a:pPr>
            <a:r>
              <a:rPr lang="fr-FR" sz="2400" b="1" dirty="0">
                <a:solidFill>
                  <a:srgbClr val="183EB8"/>
                </a:solidFill>
                <a:effectLst/>
              </a:rPr>
              <a:t> </a:t>
            </a:r>
            <a:r>
              <a:rPr lang="fr-FR" sz="2400" b="1" dirty="0" smtClean="0">
                <a:solidFill>
                  <a:srgbClr val="183EB8"/>
                </a:solidFill>
                <a:effectLst/>
              </a:rPr>
              <a:t>Nécessité de consolider les acquis</a:t>
            </a:r>
          </a:p>
          <a:p>
            <a:r>
              <a:rPr lang="fr-FR" sz="2400" dirty="0" smtClean="0">
                <a:solidFill>
                  <a:srgbClr val="183EB8"/>
                </a:solidFill>
                <a:effectLst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effectLst/>
              </a:rPr>
              <a:t>(</a:t>
            </a:r>
            <a:r>
              <a:rPr lang="fr-FR" sz="1600" dirty="0" err="1" smtClean="0">
                <a:solidFill>
                  <a:schemeClr val="tx1"/>
                </a:solidFill>
                <a:effectLst/>
              </a:rPr>
              <a:t>Pav</a:t>
            </a:r>
            <a:r>
              <a:rPr lang="fr-FR" sz="1600" dirty="0" smtClean="0">
                <a:solidFill>
                  <a:schemeClr val="tx1"/>
                </a:solidFill>
                <a:effectLst/>
              </a:rPr>
              <a:t>, </a:t>
            </a:r>
            <a:r>
              <a:rPr lang="fr-FR" sz="1600" dirty="0" err="1" smtClean="0">
                <a:solidFill>
                  <a:schemeClr val="tx1"/>
                </a:solidFill>
                <a:effectLst/>
              </a:rPr>
              <a:t>eco</a:t>
            </a:r>
            <a:r>
              <a:rPr lang="fr-FR" sz="1600" dirty="0" smtClean="0">
                <a:solidFill>
                  <a:schemeClr val="tx1"/>
                </a:solidFill>
                <a:effectLst/>
              </a:rPr>
              <a:t>-évènements, compostage collectif, ….) </a:t>
            </a:r>
          </a:p>
          <a:p>
            <a:endParaRPr lang="fr-FR" dirty="0" smtClean="0"/>
          </a:p>
          <a:p>
            <a:endParaRPr lang="fr-FR" dirty="0"/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Développer la transversalité entre les politiques publiques </a:t>
            </a:r>
          </a:p>
          <a:p>
            <a:r>
              <a:rPr lang="fr-FR" sz="1800" dirty="0" smtClean="0">
                <a:solidFill>
                  <a:schemeClr val="tx1"/>
                </a:solidFill>
                <a:effectLst/>
              </a:rPr>
              <a:t>(Plan air climat, PLUIHD, PLH, Etats Généraux de l’Emploi local,...) </a:t>
            </a:r>
          </a:p>
          <a:p>
            <a:r>
              <a:rPr lang="fr-FR" sz="1800" b="1" dirty="0" smtClean="0">
                <a:solidFill>
                  <a:srgbClr val="183EB8"/>
                </a:solidFill>
                <a:effectLst/>
              </a:rPr>
              <a:t> </a:t>
            </a:r>
          </a:p>
          <a:p>
            <a:endParaRPr lang="fr-FR" sz="180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Amplifier la dynamique du territoire </a:t>
            </a:r>
          </a:p>
          <a:p>
            <a:r>
              <a:rPr lang="fr-FR" sz="2400" dirty="0" smtClean="0">
                <a:solidFill>
                  <a:schemeClr val="tx1"/>
                </a:solidFill>
                <a:effectLst/>
              </a:rPr>
              <a:t>(</a:t>
            </a:r>
            <a:r>
              <a:rPr lang="fr-FR" sz="1800" dirty="0" smtClean="0">
                <a:solidFill>
                  <a:schemeClr val="tx1"/>
                </a:solidFill>
                <a:effectLst/>
              </a:rPr>
              <a:t>amplifier la mobilisation et territoriale et créer de l’engagement pour faire partager cette question sur les différents temps de vie…)</a:t>
            </a:r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07-07 à 20.5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"/>
            <a:ext cx="8604448" cy="6361093"/>
          </a:xfrm>
          <a:prstGeom prst="rect">
            <a:avLst/>
          </a:prstGeom>
        </p:spPr>
      </p:pic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07-07 à 20.51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00"/>
            <a:ext cx="8604448" cy="6119042"/>
          </a:xfrm>
          <a:prstGeom prst="rect">
            <a:avLst/>
          </a:prstGeom>
        </p:spPr>
      </p:pic>
      <p:sp>
        <p:nvSpPr>
          <p:cNvPr id="4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10388" y="980728"/>
            <a:ext cx="8610600" cy="79375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5" name="Espace réservé du contenu 4"/>
          <p:cNvSpPr>
            <a:spLocks noGrp="1"/>
          </p:cNvSpPr>
          <p:nvPr>
            <p:ph idx="4294967295"/>
          </p:nvPr>
        </p:nvSpPr>
        <p:spPr>
          <a:xfrm>
            <a:off x="539750" y="0"/>
            <a:ext cx="8782050" cy="609600"/>
          </a:xfrm>
        </p:spPr>
        <p:txBody>
          <a:bodyPr/>
          <a:lstStyle/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Nouvelle feuille de route …</a:t>
            </a: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988840"/>
            <a:ext cx="6768244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PARTIE 1	Collecte-Réduction-Valorisation</a:t>
            </a:r>
          </a:p>
          <a:p>
            <a:pPr>
              <a:lnSpc>
                <a:spcPct val="130000"/>
              </a:lnSpc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PARTIE 2	Economie circulaire</a:t>
            </a:r>
          </a:p>
          <a:p>
            <a:pPr>
              <a:lnSpc>
                <a:spcPct val="130000"/>
              </a:lnSpc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PARTIE 3 	Partage et mobilisation</a:t>
            </a:r>
          </a:p>
          <a:p>
            <a:pPr>
              <a:lnSpc>
                <a:spcPct val="130000"/>
              </a:lnSpc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PARTIE 4	Financement et tarification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10388" y="980728"/>
            <a:ext cx="8610600" cy="79375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5" name="Espace réservé du contenu 4"/>
          <p:cNvSpPr>
            <a:spLocks noGrp="1"/>
          </p:cNvSpPr>
          <p:nvPr>
            <p:ph idx="4294967295"/>
          </p:nvPr>
        </p:nvSpPr>
        <p:spPr>
          <a:xfrm>
            <a:off x="539750" y="0"/>
            <a:ext cx="8782050" cy="609600"/>
          </a:xfrm>
        </p:spPr>
        <p:txBody>
          <a:bodyPr/>
          <a:lstStyle/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Nouvelle feuille de route …</a:t>
            </a: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0768"/>
            <a:ext cx="7344816" cy="499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PARTIE 1	Collecte-Réduction-Valorisation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Wingdings" charset="2"/>
              <a:buChar char="q"/>
            </a:pPr>
            <a:r>
              <a:rPr lang="fr-FR" sz="2400" b="1" dirty="0">
                <a:solidFill>
                  <a:srgbClr val="183EB8"/>
                </a:solidFill>
                <a:effectLst/>
              </a:rPr>
              <a:t> </a:t>
            </a:r>
            <a:r>
              <a:rPr lang="fr-FR" sz="2400" b="1" dirty="0" smtClean="0">
                <a:solidFill>
                  <a:srgbClr val="183EB8"/>
                </a:solidFill>
                <a:effectLst/>
              </a:rPr>
              <a:t>Equité de service entre communes : </a:t>
            </a:r>
            <a:r>
              <a:rPr lang="fr-FR" sz="2400" dirty="0" smtClean="0">
                <a:solidFill>
                  <a:schemeClr val="tx1"/>
                </a:solidFill>
                <a:effectLst/>
              </a:rPr>
              <a:t>Collecte en porte-à-Porte, PAV dans les nouveaux quartiers, accès déchèterie aux entreprises et gros producteurs, ramassage encombrants</a:t>
            </a:r>
          </a:p>
          <a:p>
            <a:endParaRPr lang="fr-FR" dirty="0"/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Modernisation des outils : </a:t>
            </a:r>
            <a:r>
              <a:rPr lang="fr-FR" sz="2400" dirty="0" smtClean="0">
                <a:solidFill>
                  <a:srgbClr val="000000"/>
                </a:solidFill>
                <a:effectLst/>
              </a:rPr>
              <a:t>rationalisation des collectes, matériels innovants, rénovations des pratiques</a:t>
            </a:r>
          </a:p>
          <a:p>
            <a:endParaRPr lang="fr-FR" sz="240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Démarche de progrès </a:t>
            </a:r>
            <a:r>
              <a:rPr lang="fr-FR" sz="2400" dirty="0" smtClean="0">
                <a:solidFill>
                  <a:srgbClr val="183EB8"/>
                </a:solidFill>
                <a:effectLst/>
              </a:rPr>
              <a:t>continu et </a:t>
            </a:r>
            <a:r>
              <a:rPr lang="fr-FR" sz="2400" b="1" dirty="0" smtClean="0">
                <a:solidFill>
                  <a:srgbClr val="183EB8"/>
                </a:solidFill>
                <a:effectLst/>
              </a:rPr>
              <a:t>Projets</a:t>
            </a:r>
            <a:r>
              <a:rPr lang="fr-FR" sz="2400" dirty="0" smtClean="0">
                <a:solidFill>
                  <a:srgbClr val="183EB8"/>
                </a:solidFill>
                <a:effectLst/>
              </a:rPr>
              <a:t> </a:t>
            </a:r>
            <a:r>
              <a:rPr lang="fr-FR" sz="2400" b="1" dirty="0" smtClean="0">
                <a:solidFill>
                  <a:srgbClr val="183EB8"/>
                </a:solidFill>
                <a:effectLst/>
              </a:rPr>
              <a:t>de service</a:t>
            </a:r>
            <a:endParaRPr lang="fr-FR" sz="2400" b="1" dirty="0">
              <a:solidFill>
                <a:srgbClr val="183EB8"/>
              </a:solidFill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10388" y="980728"/>
            <a:ext cx="8610600" cy="79375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5" name="Espace réservé du contenu 4"/>
          <p:cNvSpPr>
            <a:spLocks noGrp="1"/>
          </p:cNvSpPr>
          <p:nvPr>
            <p:ph idx="4294967295"/>
          </p:nvPr>
        </p:nvSpPr>
        <p:spPr>
          <a:xfrm>
            <a:off x="539750" y="0"/>
            <a:ext cx="8782050" cy="609600"/>
          </a:xfrm>
        </p:spPr>
        <p:txBody>
          <a:bodyPr/>
          <a:lstStyle/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Nouvelle feuille de route …</a:t>
            </a: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0768"/>
            <a:ext cx="6768244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PARTIE 2	Economie circulaire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187624" y="2139338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2400" b="1" dirty="0">
                <a:solidFill>
                  <a:srgbClr val="183EB8"/>
                </a:solidFill>
                <a:effectLst/>
              </a:rPr>
              <a:t> </a:t>
            </a:r>
            <a:r>
              <a:rPr lang="fr-FR" sz="2400" b="1" dirty="0" smtClean="0">
                <a:solidFill>
                  <a:srgbClr val="183EB8"/>
                </a:solidFill>
                <a:effectLst/>
              </a:rPr>
              <a:t>Etat des lieux des gisements d’activités liées aux déchets et des ressources sur le territoire </a:t>
            </a:r>
            <a:r>
              <a:rPr lang="fr-FR" sz="2400" dirty="0">
                <a:solidFill>
                  <a:schemeClr val="tx1"/>
                </a:solidFill>
                <a:effectLst/>
              </a:rPr>
              <a:t>: projet de schéma </a:t>
            </a:r>
            <a:r>
              <a:rPr lang="fr-FR" sz="2400" dirty="0" smtClean="0">
                <a:solidFill>
                  <a:schemeClr val="tx1"/>
                </a:solidFill>
                <a:effectLst/>
              </a:rPr>
              <a:t>directeur, réflexion sur les partenariats économiques potentiels</a:t>
            </a:r>
            <a:endParaRPr lang="fr-FR" sz="2400" dirty="0">
              <a:solidFill>
                <a:schemeClr val="tx1"/>
              </a:solidFill>
              <a:effectLst/>
            </a:endParaRPr>
          </a:p>
          <a:p>
            <a:endParaRPr lang="fr-FR" sz="2400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Réemploi </a:t>
            </a:r>
            <a:r>
              <a:rPr lang="fr-FR" sz="2400" b="1" dirty="0">
                <a:solidFill>
                  <a:srgbClr val="183EB8"/>
                </a:solidFill>
                <a:effectLst/>
              </a:rPr>
              <a:t>: </a:t>
            </a:r>
            <a:r>
              <a:rPr lang="fr-FR" sz="2400" dirty="0" smtClean="0">
                <a:solidFill>
                  <a:srgbClr val="000000"/>
                </a:solidFill>
                <a:effectLst/>
              </a:rPr>
              <a:t>développement et conventionnement (Structuration de filières locales ex </a:t>
            </a:r>
            <a:r>
              <a:rPr lang="fr-FR" sz="2400" dirty="0" err="1" smtClean="0">
                <a:solidFill>
                  <a:srgbClr val="000000"/>
                </a:solidFill>
                <a:effectLst/>
              </a:rPr>
              <a:t>écomairie</a:t>
            </a:r>
            <a:r>
              <a:rPr lang="fr-FR" sz="2400" dirty="0" smtClean="0">
                <a:solidFill>
                  <a:srgbClr val="000000"/>
                </a:solidFill>
                <a:effectLst/>
              </a:rPr>
              <a:t>, Coup de Pouce, La </a:t>
            </a:r>
            <a:r>
              <a:rPr lang="fr-FR" sz="2400" dirty="0" err="1" smtClean="0">
                <a:solidFill>
                  <a:srgbClr val="000000"/>
                </a:solidFill>
                <a:effectLst/>
              </a:rPr>
              <a:t>ressourcerie</a:t>
            </a:r>
            <a:r>
              <a:rPr lang="fr-FR" sz="2400" dirty="0" smtClean="0">
                <a:solidFill>
                  <a:srgbClr val="000000"/>
                </a:solidFill>
                <a:effectLst/>
              </a:rPr>
              <a:t>,…) </a:t>
            </a:r>
            <a:endParaRPr lang="fr-FR" sz="2400" dirty="0">
              <a:solidFill>
                <a:srgbClr val="000000"/>
              </a:solidFill>
              <a:effectLst/>
            </a:endParaRPr>
          </a:p>
          <a:p>
            <a:endParaRPr lang="fr-FR" sz="240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Intégration des outils CVE/CVO au plan climat </a:t>
            </a:r>
            <a:r>
              <a:rPr lang="fr-FR" sz="2400" dirty="0" smtClean="0">
                <a:solidFill>
                  <a:srgbClr val="183EB8"/>
                </a:solidFill>
                <a:effectLst/>
              </a:rPr>
              <a:t>: </a:t>
            </a:r>
            <a:r>
              <a:rPr lang="fr-FR" sz="2400" dirty="0" smtClean="0">
                <a:solidFill>
                  <a:schemeClr val="tx1"/>
                </a:solidFill>
                <a:effectLst/>
              </a:rPr>
              <a:t>réf agriculture et énergie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0"/>
            <a:ext cx="7560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ctr"/>
            <a:r>
              <a:rPr lang="fr-FR" sz="3200" dirty="0" smtClean="0">
                <a:solidFill>
                  <a:srgbClr val="0000FF"/>
                </a:solidFill>
              </a:rPr>
              <a:t>Sommaire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31640" y="1340768"/>
            <a:ext cx="6768244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Rappel des points clefs de la charte de 2006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Motivation pour la réactualisation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Vers une charte territoriale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2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10388" y="980728"/>
            <a:ext cx="8610600" cy="79375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5" name="Espace réservé du contenu 4"/>
          <p:cNvSpPr>
            <a:spLocks noGrp="1"/>
          </p:cNvSpPr>
          <p:nvPr>
            <p:ph idx="4294967295"/>
          </p:nvPr>
        </p:nvSpPr>
        <p:spPr>
          <a:xfrm>
            <a:off x="539750" y="0"/>
            <a:ext cx="8782050" cy="609600"/>
          </a:xfrm>
        </p:spPr>
        <p:txBody>
          <a:bodyPr/>
          <a:lstStyle/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Nouvelle feuille de route …</a:t>
            </a: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0768"/>
            <a:ext cx="6768244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PARTIE 3 	Partage et mobilisation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76942" y="198884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2400" b="1" dirty="0">
                <a:solidFill>
                  <a:srgbClr val="183EB8"/>
                </a:solidFill>
                <a:effectLst/>
              </a:rPr>
              <a:t> </a:t>
            </a:r>
            <a:r>
              <a:rPr lang="fr-FR" sz="2400" b="1" dirty="0" smtClean="0">
                <a:solidFill>
                  <a:srgbClr val="183EB8"/>
                </a:solidFill>
                <a:effectLst/>
              </a:rPr>
              <a:t>Croisement de la politique déchets avec les feuilles de route </a:t>
            </a:r>
            <a:r>
              <a:rPr lang="fr-FR" sz="2400" b="1" dirty="0">
                <a:solidFill>
                  <a:srgbClr val="183EB8"/>
                </a:solidFill>
                <a:effectLst/>
              </a:rPr>
              <a:t>: </a:t>
            </a:r>
            <a:r>
              <a:rPr lang="fr-FR" sz="2400" dirty="0">
                <a:solidFill>
                  <a:schemeClr val="tx1"/>
                </a:solidFill>
                <a:effectLst/>
              </a:rPr>
              <a:t>Plan climat, PLH, </a:t>
            </a:r>
            <a:r>
              <a:rPr lang="fr-FR" sz="2400" dirty="0" smtClean="0">
                <a:solidFill>
                  <a:schemeClr val="tx1"/>
                </a:solidFill>
                <a:effectLst/>
              </a:rPr>
              <a:t>PLUI, intégration dans le projet communautaire</a:t>
            </a:r>
            <a:endParaRPr lang="fr-FR" sz="2400" dirty="0">
              <a:solidFill>
                <a:schemeClr val="tx1"/>
              </a:solidFill>
              <a:effectLst/>
            </a:endParaRPr>
          </a:p>
          <a:p>
            <a:endParaRPr lang="fr-FR" sz="2400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Projet de labellisation : </a:t>
            </a:r>
            <a:r>
              <a:rPr lang="fr-FR" sz="2400" dirty="0" smtClean="0">
                <a:solidFill>
                  <a:srgbClr val="000000"/>
                </a:solidFill>
                <a:effectLst/>
              </a:rPr>
              <a:t>grilles d’engagement vers une organisation plus </a:t>
            </a:r>
            <a:r>
              <a:rPr lang="fr-FR" sz="2400" dirty="0" err="1" smtClean="0">
                <a:solidFill>
                  <a:srgbClr val="000000"/>
                </a:solidFill>
                <a:effectLst/>
              </a:rPr>
              <a:t>responsabilisante</a:t>
            </a:r>
            <a:r>
              <a:rPr lang="fr-FR" sz="2400" dirty="0" smtClean="0">
                <a:solidFill>
                  <a:srgbClr val="000000"/>
                </a:solidFill>
                <a:effectLst/>
              </a:rPr>
              <a:t> et référencement national avec l’ADEME</a:t>
            </a:r>
            <a:endParaRPr lang="fr-FR" sz="2400" dirty="0">
              <a:solidFill>
                <a:srgbClr val="000000"/>
              </a:solidFill>
              <a:effectLst/>
            </a:endParaRPr>
          </a:p>
          <a:p>
            <a:endParaRPr lang="fr-FR" sz="240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Sensibilisation et </a:t>
            </a:r>
            <a:r>
              <a:rPr lang="fr-FR" sz="2400" b="1" dirty="0" err="1" smtClean="0">
                <a:solidFill>
                  <a:srgbClr val="183EB8"/>
                </a:solidFill>
                <a:effectLst/>
              </a:rPr>
              <a:t>re-mobilisation</a:t>
            </a:r>
            <a:r>
              <a:rPr lang="fr-FR" sz="2400" b="1" dirty="0" smtClean="0">
                <a:solidFill>
                  <a:srgbClr val="183EB8"/>
                </a:solidFill>
                <a:effectLst/>
              </a:rPr>
              <a:t> citoyenne</a:t>
            </a:r>
          </a:p>
          <a:p>
            <a:r>
              <a:rPr lang="fr-FR" sz="2400" dirty="0" smtClean="0">
                <a:solidFill>
                  <a:srgbClr val="000000"/>
                </a:solidFill>
                <a:effectLst/>
              </a:rPr>
              <a:t>    (notamment retour vers contributeurs)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10388" y="980728"/>
            <a:ext cx="8610600" cy="79375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5" name="Espace réservé du contenu 4"/>
          <p:cNvSpPr>
            <a:spLocks noGrp="1"/>
          </p:cNvSpPr>
          <p:nvPr>
            <p:ph idx="4294967295"/>
          </p:nvPr>
        </p:nvSpPr>
        <p:spPr>
          <a:xfrm>
            <a:off x="539750" y="0"/>
            <a:ext cx="8782050" cy="609600"/>
          </a:xfrm>
        </p:spPr>
        <p:txBody>
          <a:bodyPr/>
          <a:lstStyle/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Nouvelle feuille de route …</a:t>
            </a: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1340768"/>
            <a:ext cx="6768244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800" dirty="0" smtClean="0">
                <a:solidFill>
                  <a:srgbClr val="183EB8"/>
                </a:solidFill>
                <a:effectLst/>
              </a:rPr>
              <a:t>PARTIE 4	Financement et tarification</a:t>
            </a:r>
          </a:p>
          <a:p>
            <a:endParaRPr lang="fr-FR" sz="2800" dirty="0">
              <a:solidFill>
                <a:schemeClr val="tx1"/>
              </a:solidFill>
              <a:effectLst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259632" y="227687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fr-FR" sz="2400" b="1" dirty="0">
                <a:solidFill>
                  <a:srgbClr val="183EB8"/>
                </a:solidFill>
                <a:effectLst/>
              </a:rPr>
              <a:t> </a:t>
            </a:r>
            <a:r>
              <a:rPr lang="fr-FR" sz="2400" b="1" dirty="0" smtClean="0">
                <a:solidFill>
                  <a:srgbClr val="183EB8"/>
                </a:solidFill>
                <a:effectLst/>
              </a:rPr>
              <a:t>Arbitrages financiers </a:t>
            </a:r>
            <a:r>
              <a:rPr lang="fr-FR" sz="2400" b="1" dirty="0">
                <a:solidFill>
                  <a:srgbClr val="183EB8"/>
                </a:solidFill>
                <a:effectLst/>
              </a:rPr>
              <a:t>: </a:t>
            </a:r>
            <a:r>
              <a:rPr lang="fr-FR" sz="2400" dirty="0" smtClean="0">
                <a:solidFill>
                  <a:schemeClr val="tx1"/>
                </a:solidFill>
                <a:effectLst/>
              </a:rPr>
              <a:t>fonctionnement et investissements</a:t>
            </a:r>
            <a:endParaRPr lang="fr-FR" sz="2400" dirty="0">
              <a:solidFill>
                <a:schemeClr val="tx1"/>
              </a:solidFill>
              <a:effectLst/>
            </a:endParaRPr>
          </a:p>
          <a:p>
            <a:endParaRPr lang="fr-FR" sz="2400" dirty="0"/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Travail sur les modèles de contrat d’exploitation de service </a:t>
            </a:r>
            <a:r>
              <a:rPr lang="fr-FR" sz="2400" b="1" dirty="0">
                <a:solidFill>
                  <a:srgbClr val="183EB8"/>
                </a:solidFill>
                <a:effectLst/>
              </a:rPr>
              <a:t>: </a:t>
            </a:r>
            <a:r>
              <a:rPr lang="fr-FR" sz="2400" dirty="0" smtClean="0">
                <a:solidFill>
                  <a:srgbClr val="000000"/>
                </a:solidFill>
                <a:effectLst/>
              </a:rPr>
              <a:t>intégration des paramètres lors des renouvellements de contrat (ex du CVE connecté sur le réseau de chaleur)</a:t>
            </a:r>
            <a:endParaRPr lang="fr-FR" sz="2400" dirty="0">
              <a:solidFill>
                <a:srgbClr val="000000"/>
              </a:solidFill>
              <a:effectLst/>
            </a:endParaRPr>
          </a:p>
          <a:p>
            <a:endParaRPr lang="fr-FR" sz="2400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400" b="1" dirty="0" smtClean="0">
                <a:solidFill>
                  <a:srgbClr val="183EB8"/>
                </a:solidFill>
                <a:effectLst/>
              </a:rPr>
              <a:t>Tarification incitative </a:t>
            </a:r>
            <a:r>
              <a:rPr lang="fr-FR" sz="2400" dirty="0" smtClean="0">
                <a:solidFill>
                  <a:srgbClr val="183EB8"/>
                </a:solidFill>
                <a:effectLst/>
              </a:rPr>
              <a:t>: </a:t>
            </a:r>
            <a:r>
              <a:rPr lang="fr-FR" sz="2400" dirty="0" smtClean="0">
                <a:solidFill>
                  <a:srgbClr val="000000"/>
                </a:solidFill>
                <a:effectLst/>
              </a:rPr>
              <a:t>anticiper les débats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10388" y="980728"/>
            <a:ext cx="8610600" cy="79375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5" name="Espace réservé du contenu 4"/>
          <p:cNvSpPr>
            <a:spLocks noGrp="1"/>
          </p:cNvSpPr>
          <p:nvPr>
            <p:ph idx="4294967295"/>
          </p:nvPr>
        </p:nvSpPr>
        <p:spPr>
          <a:xfrm>
            <a:off x="539750" y="0"/>
            <a:ext cx="8782050" cy="609600"/>
          </a:xfrm>
        </p:spPr>
        <p:txBody>
          <a:bodyPr/>
          <a:lstStyle/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Synthèse</a:t>
            </a: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sp>
        <p:nvSpPr>
          <p:cNvPr id="6" name="Bouée 5"/>
          <p:cNvSpPr/>
          <p:nvPr/>
        </p:nvSpPr>
        <p:spPr>
          <a:xfrm>
            <a:off x="2411760" y="1268760"/>
            <a:ext cx="5760640" cy="532859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Demi-cadre 8"/>
          <p:cNvSpPr/>
          <p:nvPr/>
        </p:nvSpPr>
        <p:spPr>
          <a:xfrm rot="11120856">
            <a:off x="5796136" y="1700808"/>
            <a:ext cx="1872208" cy="1728192"/>
          </a:xfrm>
          <a:prstGeom prst="halfFrame">
            <a:avLst/>
          </a:prstGeom>
          <a:solidFill>
            <a:srgbClr val="183E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Demi-cadre 12"/>
          <p:cNvSpPr/>
          <p:nvPr/>
        </p:nvSpPr>
        <p:spPr>
          <a:xfrm>
            <a:off x="2632233" y="4016537"/>
            <a:ext cx="1872208" cy="1728192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Demi-cadre 13"/>
          <p:cNvSpPr/>
          <p:nvPr/>
        </p:nvSpPr>
        <p:spPr>
          <a:xfrm rot="15894547">
            <a:off x="5592892" y="4343345"/>
            <a:ext cx="1872208" cy="1728192"/>
          </a:xfrm>
          <a:prstGeom prst="halfFrame">
            <a:avLst/>
          </a:prstGeom>
          <a:solidFill>
            <a:srgbClr val="183E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Demi-cadre 14"/>
          <p:cNvSpPr/>
          <p:nvPr/>
        </p:nvSpPr>
        <p:spPr>
          <a:xfrm rot="6976789">
            <a:off x="2736914" y="1410574"/>
            <a:ext cx="1872208" cy="1728192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95936" y="321297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183EB8"/>
                </a:solidFill>
              </a:rPr>
              <a:t>USAGERS</a:t>
            </a:r>
          </a:p>
          <a:p>
            <a:pPr algn="ctr"/>
            <a:r>
              <a:rPr lang="fr-FR" sz="2800" dirty="0">
                <a:solidFill>
                  <a:srgbClr val="183EB8"/>
                </a:solidFill>
              </a:rPr>
              <a:t>e</a:t>
            </a:r>
            <a:r>
              <a:rPr lang="fr-FR" sz="2800" dirty="0" smtClean="0">
                <a:solidFill>
                  <a:srgbClr val="183EB8"/>
                </a:solidFill>
              </a:rPr>
              <a:t>t</a:t>
            </a:r>
          </a:p>
          <a:p>
            <a:pPr algn="ctr"/>
            <a:r>
              <a:rPr lang="fr-FR" sz="2800" dirty="0" smtClean="0">
                <a:solidFill>
                  <a:srgbClr val="183EB8"/>
                </a:solidFill>
              </a:rPr>
              <a:t>TERRITOIRE</a:t>
            </a:r>
            <a:endParaRPr lang="fr-FR" sz="2800" dirty="0">
              <a:solidFill>
                <a:srgbClr val="183EB8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60032" y="1412776"/>
            <a:ext cx="20882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183EB8"/>
                </a:solidFill>
              </a:rPr>
              <a:t>Collecte-Réduction-Valorisation</a:t>
            </a:r>
            <a:endParaRPr lang="fr-FR" sz="2400" b="1" dirty="0">
              <a:solidFill>
                <a:srgbClr val="183EB8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91880" y="5085184"/>
            <a:ext cx="241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Financements et </a:t>
            </a:r>
            <a:r>
              <a:rPr lang="fr-FR" sz="2400" b="1" dirty="0" smtClean="0">
                <a:solidFill>
                  <a:schemeClr val="bg1"/>
                </a:solidFill>
              </a:rPr>
              <a:t>Tarification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660232" y="400506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183EB8"/>
                </a:solidFill>
              </a:rPr>
              <a:t>Economie circulaire</a:t>
            </a:r>
            <a:endParaRPr lang="fr-FR" sz="2400" b="1" dirty="0">
              <a:solidFill>
                <a:srgbClr val="183EB8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83768" y="2708920"/>
            <a:ext cx="20882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Partage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e</a:t>
            </a:r>
            <a:r>
              <a:rPr lang="fr-FR" sz="2400" b="1" dirty="0" smtClean="0">
                <a:solidFill>
                  <a:schemeClr val="bg1"/>
                </a:solidFill>
              </a:rPr>
              <a:t>t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Mobilisation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Logo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48400"/>
            <a:ext cx="1438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5"/>
          <p:cNvSpPr>
            <a:spLocks/>
          </p:cNvSpPr>
          <p:nvPr/>
        </p:nvSpPr>
        <p:spPr bwMode="auto">
          <a:xfrm>
            <a:off x="986971" y="1268760"/>
            <a:ext cx="73152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fr-FR" sz="3200" b="1" dirty="0">
              <a:solidFill>
                <a:srgbClr val="183EB8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 bwMode="auto">
          <a:xfrm>
            <a:off x="251520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1268760"/>
            <a:ext cx="734430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Aft>
                <a:spcPts val="600"/>
              </a:spcAft>
            </a:pPr>
            <a:r>
              <a:rPr lang="fr-FR" altLang="fr-FR" sz="1800" b="1" dirty="0">
                <a:solidFill>
                  <a:srgbClr val="183EB8"/>
                </a:solidFill>
                <a:latin typeface="Calibri" pitchFamily="34" charset="0"/>
              </a:rPr>
              <a:t>Préfiguration et Présentation méthodologie en réunion </a:t>
            </a:r>
          </a:p>
          <a:p>
            <a:pPr algn="just"/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La refondation de la politique déchets 2014-2020 </a:t>
            </a:r>
            <a:r>
              <a:rPr lang="fr-FR" altLang="fr-FR" sz="1800" dirty="0" smtClean="0">
                <a:solidFill>
                  <a:srgbClr val="183EB8"/>
                </a:solidFill>
                <a:latin typeface="Calibri" pitchFamily="34" charset="0"/>
              </a:rPr>
              <a:t> a été présentée </a:t>
            </a:r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à la Conférence des Maires du 26 février </a:t>
            </a:r>
            <a:r>
              <a:rPr lang="fr-FR" altLang="fr-FR" sz="1800" dirty="0" smtClean="0">
                <a:solidFill>
                  <a:srgbClr val="183EB8"/>
                </a:solidFill>
                <a:latin typeface="Calibri" pitchFamily="34" charset="0"/>
              </a:rPr>
              <a:t>2015</a:t>
            </a:r>
          </a:p>
          <a:p>
            <a:pPr algn="just"/>
            <a:r>
              <a:rPr lang="fr-FR" altLang="fr-FR" sz="1800" dirty="0" smtClean="0">
                <a:solidFill>
                  <a:srgbClr val="183EB8"/>
                </a:solidFill>
                <a:latin typeface="Calibri" pitchFamily="34" charset="0"/>
              </a:rPr>
              <a:t>Prochaine étape du processus la </a:t>
            </a:r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constitution de 5 ateliers issus des 5 axes de travail validés, à savoir </a:t>
            </a:r>
            <a:r>
              <a:rPr lang="fr-FR" altLang="fr-FR" sz="1800" dirty="0" smtClean="0">
                <a:solidFill>
                  <a:srgbClr val="183EB8"/>
                </a:solidFill>
                <a:latin typeface="Calibri" pitchFamily="34" charset="0"/>
              </a:rPr>
              <a:t>:</a:t>
            </a:r>
          </a:p>
          <a:p>
            <a:pPr algn="just"/>
            <a:endParaRPr lang="fr-FR" altLang="fr-FR" sz="1800" dirty="0">
              <a:solidFill>
                <a:srgbClr val="183EB8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Atelier 1	Collecte Réduction Valorisation </a:t>
            </a:r>
          </a:p>
          <a:p>
            <a:pPr>
              <a:buFont typeface="Arial" pitchFamily="34" charset="0"/>
              <a:buChar char="•"/>
            </a:pPr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Atelier 2	Economie circulaire et territoriale</a:t>
            </a:r>
          </a:p>
          <a:p>
            <a:pPr>
              <a:buFont typeface="Arial" pitchFamily="34" charset="0"/>
              <a:buChar char="•"/>
            </a:pPr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Atelier 3	Financement et tarification</a:t>
            </a:r>
          </a:p>
          <a:p>
            <a:pPr>
              <a:buFont typeface="Arial" pitchFamily="34" charset="0"/>
              <a:buChar char="•"/>
            </a:pPr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Atelier 4	Mobilisation et engagement</a:t>
            </a:r>
          </a:p>
          <a:p>
            <a:pPr>
              <a:buFont typeface="Arial" pitchFamily="34" charset="0"/>
              <a:buChar char="•"/>
            </a:pPr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Atelier 5	Usagers et territoire</a:t>
            </a:r>
          </a:p>
          <a:p>
            <a:endParaRPr lang="fr-FR" altLang="fr-FR" sz="1800" dirty="0">
              <a:solidFill>
                <a:srgbClr val="183EB8"/>
              </a:solidFill>
              <a:latin typeface="Calibri" pitchFamily="34" charset="0"/>
            </a:endParaRPr>
          </a:p>
          <a:p>
            <a:pPr algn="just"/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Il s’agit de mettre en exergue le caractère innovant de la démarche avec la </a:t>
            </a:r>
            <a:r>
              <a:rPr lang="fr-FR" altLang="fr-FR" sz="1800" b="1" dirty="0">
                <a:solidFill>
                  <a:srgbClr val="183EB8"/>
                </a:solidFill>
                <a:latin typeface="Calibri" pitchFamily="34" charset="0"/>
              </a:rPr>
              <a:t>perspective de CONTRACTUALISATION </a:t>
            </a:r>
            <a:r>
              <a:rPr lang="fr-FR" altLang="fr-FR" sz="1800" dirty="0">
                <a:solidFill>
                  <a:srgbClr val="183EB8"/>
                </a:solidFill>
                <a:latin typeface="Calibri" pitchFamily="34" charset="0"/>
              </a:rPr>
              <a:t>à terme avec les différents acteurs.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3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632848" cy="295232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90000"/>
              </a:spcBef>
              <a:spcAft>
                <a:spcPct val="65000"/>
              </a:spcAft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 </a:t>
            </a:r>
            <a:r>
              <a:rPr lang="fr-FR" sz="20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Séminaire ZDZG - Le 8 Juillet 2015</a:t>
            </a:r>
            <a:br>
              <a:rPr lang="fr-FR" sz="20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</a:br>
            <a:r>
              <a:rPr lang="fr-FR" sz="20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/>
            </a:r>
            <a:br>
              <a:rPr lang="fr-FR" sz="20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</a:br>
            <a:r>
              <a:rPr lang="fr-FR" sz="2000" b="1" dirty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/>
            </a:r>
            <a:br>
              <a:rPr lang="fr-FR" sz="2000" b="1" dirty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</a:br>
            <a:r>
              <a:rPr lang="fr-FR" sz="3200" b="1" dirty="0" smtClean="0">
                <a:solidFill>
                  <a:srgbClr val="183EB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Merci </a:t>
            </a:r>
            <a:endParaRPr lang="fr-FR" sz="3200" b="1" dirty="0">
              <a:solidFill>
                <a:srgbClr val="183EB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MS PGothic" charset="0"/>
            </a:endParaRPr>
          </a:p>
        </p:txBody>
      </p:sp>
      <p:pic>
        <p:nvPicPr>
          <p:cNvPr id="5122" name="Picture 5" descr="Logo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48400"/>
            <a:ext cx="1438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5"/>
          <p:cNvSpPr>
            <a:spLocks/>
          </p:cNvSpPr>
          <p:nvPr/>
        </p:nvSpPr>
        <p:spPr bwMode="auto">
          <a:xfrm>
            <a:off x="939800" y="1268760"/>
            <a:ext cx="73152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fr-FR" sz="3200" b="1" dirty="0">
              <a:solidFill>
                <a:srgbClr val="183EB8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 bwMode="auto">
          <a:xfrm>
            <a:off x="251520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07-07 à 20.46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27384"/>
            <a:ext cx="8604448" cy="6012922"/>
          </a:xfrm>
          <a:prstGeom prst="rect">
            <a:avLst/>
          </a:prstGeom>
        </p:spPr>
      </p:pic>
      <p:sp>
        <p:nvSpPr>
          <p:cNvPr id="4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33400" y="548680"/>
            <a:ext cx="8610600" cy="46038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5" name="Espace réservé du contenu 4"/>
          <p:cNvSpPr>
            <a:spLocks noGrp="1"/>
          </p:cNvSpPr>
          <p:nvPr>
            <p:ph idx="4294967295"/>
          </p:nvPr>
        </p:nvSpPr>
        <p:spPr>
          <a:xfrm>
            <a:off x="539552" y="0"/>
            <a:ext cx="8782050" cy="609600"/>
          </a:xfrm>
        </p:spPr>
        <p:txBody>
          <a:bodyPr/>
          <a:lstStyle/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Le principe de la démarche initiée en 2006</a:t>
            </a:r>
            <a:endParaRPr lang="fr-FR" sz="3600" dirty="0">
              <a:latin typeface="Gill Sans MT" charset="0"/>
              <a:ea typeface="MS PGothic" charset="0"/>
            </a:endParaRPr>
          </a:p>
        </p:txBody>
      </p:sp>
      <p:pic>
        <p:nvPicPr>
          <p:cNvPr id="3" name="Image 2" descr="Capture d’écran 2015-07-07 à 21.1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4" y="0"/>
            <a:ext cx="8631426" cy="6165304"/>
          </a:xfrm>
          <a:prstGeom prst="rect">
            <a:avLst/>
          </a:prstGeom>
        </p:spPr>
      </p:pic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33400" y="685800"/>
            <a:ext cx="8610600" cy="46038"/>
          </a:xfrm>
          <a:prstGeom prst="rect">
            <a:avLst/>
          </a:prstGeom>
          <a:solidFill>
            <a:srgbClr val="183EB8"/>
          </a:solidFill>
          <a:ln w="9525">
            <a:solidFill>
              <a:srgbClr val="183E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 bwMode="auto">
          <a:xfrm>
            <a:off x="539552" y="0"/>
            <a:ext cx="878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Actualisation de la charte en 2009</a:t>
            </a:r>
            <a:endParaRPr lang="fr-FR" sz="3600" dirty="0">
              <a:latin typeface="Gill Sans MT" charset="0"/>
              <a:ea typeface="MS PGothic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" y="1041400"/>
            <a:ext cx="7124700" cy="4762500"/>
          </a:xfrm>
          <a:prstGeom prst="rect">
            <a:avLst/>
          </a:prstGeom>
        </p:spPr>
      </p:pic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07-07 à 21.1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"/>
            <a:ext cx="8604448" cy="6173073"/>
          </a:xfrm>
          <a:prstGeom prst="rect">
            <a:avLst/>
          </a:prstGeom>
        </p:spPr>
      </p:pic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2924944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FR" sz="3200" b="1" dirty="0" smtClean="0">
                <a:solidFill>
                  <a:srgbClr val="183EB8"/>
                </a:solidFill>
                <a:latin typeface="Gill Sans MT" pitchFamily="34" charset="0"/>
                <a:ea typeface="+mn-ea"/>
                <a:cs typeface="+mn-cs"/>
                <a:sym typeface="Wingdings" pitchFamily="2" charset="2"/>
              </a:rPr>
              <a:t>II. Motivations pour la réactualisation</a:t>
            </a:r>
            <a:endParaRPr lang="fr-FR" sz="3200" b="1" dirty="0">
              <a:solidFill>
                <a:srgbClr val="183EB8"/>
              </a:solidFill>
              <a:latin typeface="Gill Sans MT" pitchFamily="34" charset="0"/>
              <a:ea typeface="+mn-ea"/>
              <a:cs typeface="+mn-cs"/>
              <a:sym typeface="Wingdings" pitchFamily="2" charset="2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3400" y="3610744"/>
            <a:ext cx="8610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07-07 à 20.5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0" y="0"/>
            <a:ext cx="8643086" cy="6165304"/>
          </a:xfrm>
          <a:prstGeom prst="rect">
            <a:avLst/>
          </a:prstGeom>
        </p:spPr>
      </p:pic>
      <p:sp>
        <p:nvSpPr>
          <p:cNvPr id="4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07-07 à 20.49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6" y="0"/>
            <a:ext cx="8651782" cy="6165304"/>
          </a:xfrm>
          <a:prstGeom prst="rect">
            <a:avLst/>
          </a:prstGeom>
        </p:spPr>
      </p:pic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539552" y="6309320"/>
            <a:ext cx="2376264" cy="404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975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 sz="3200" kern="1200">
                <a:solidFill>
                  <a:srgbClr val="183EB8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ü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EB8"/>
              </a:buClr>
              <a:buFont typeface="Wingdings 2" charset="0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spcBef>
                <a:spcPts val="1800"/>
              </a:spcBef>
              <a:buClr>
                <a:schemeClr val="tx2"/>
              </a:buClr>
              <a:buFontTx/>
              <a:buNone/>
              <a:defRPr/>
            </a:pPr>
            <a:r>
              <a:rPr lang="fr-FR" sz="1200" dirty="0" err="1" smtClean="0">
                <a:latin typeface="Gill Sans MT" charset="0"/>
                <a:ea typeface="MS PGothic" charset="0"/>
              </a:rPr>
              <a:t>Jean-pierre</a:t>
            </a:r>
            <a:r>
              <a:rPr lang="fr-FR" sz="1200" dirty="0" smtClean="0">
                <a:latin typeface="Gill Sans MT" charset="0"/>
                <a:ea typeface="MS PGothic" charset="0"/>
              </a:rPr>
              <a:t> Triquet- le 8 juillet</a:t>
            </a:r>
            <a:endParaRPr lang="fr-FR" sz="1200" dirty="0">
              <a:latin typeface="Gill Sans MT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9276</TotalTime>
  <Words>593</Words>
  <Application>Microsoft Office PowerPoint</Application>
  <PresentationFormat>Affichage à l'écran (4:3)</PresentationFormat>
  <Paragraphs>125</Paragraphs>
  <Slides>24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Solstice</vt:lpstr>
      <vt:lpstr> Séminaire ZDZG - Le 8 Juillet 2015   Portage politique/gouvernance/partenariat : L’exemple de la charte des déchets de la CUD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Séminaire ZDZG - Le 8 Juillet 2015   Merci </vt:lpstr>
    </vt:vector>
  </TitlesOfParts>
  <Company>Spot Informatique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.GUIGNARD</dc:creator>
  <cp:lastModifiedBy>CUD</cp:lastModifiedBy>
  <cp:revision>870</cp:revision>
  <cp:lastPrinted>2015-02-05T15:00:52Z</cp:lastPrinted>
  <dcterms:created xsi:type="dcterms:W3CDTF">2008-06-14T21:36:33Z</dcterms:created>
  <dcterms:modified xsi:type="dcterms:W3CDTF">2015-07-08T11:34:02Z</dcterms:modified>
</cp:coreProperties>
</file>