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0"/>
  </p:notesMasterIdLst>
  <p:sldIdLst>
    <p:sldId id="256" r:id="rId2"/>
    <p:sldId id="257" r:id="rId3"/>
    <p:sldId id="260" r:id="rId4"/>
    <p:sldId id="265" r:id="rId5"/>
    <p:sldId id="274" r:id="rId6"/>
    <p:sldId id="271" r:id="rId7"/>
    <p:sldId id="272" r:id="rId8"/>
    <p:sldId id="259" r:id="rId9"/>
    <p:sldId id="261" r:id="rId10"/>
    <p:sldId id="264" r:id="rId11"/>
    <p:sldId id="262" r:id="rId12"/>
    <p:sldId id="273" r:id="rId13"/>
    <p:sldId id="266" r:id="rId14"/>
    <p:sldId id="267" r:id="rId15"/>
    <p:sldId id="268" r:id="rId16"/>
    <p:sldId id="269" r:id="rId17"/>
    <p:sldId id="270"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2003" autoAdjust="0"/>
  </p:normalViewPr>
  <p:slideViewPr>
    <p:cSldViewPr>
      <p:cViewPr varScale="1">
        <p:scale>
          <a:sx n="65" d="100"/>
          <a:sy n="65" d="100"/>
        </p:scale>
        <p:origin x="-581" y="-72"/>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163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E2BB-93C3-41FE-8C48-76CFCF56AEE6}" type="datetimeFigureOut">
              <a:rPr lang="fr-FR" smtClean="0"/>
              <a:t>19/03/2013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D507-67EE-452D-BC4E-22AAADF3566B}" type="slidenum">
              <a:rPr lang="fr-FR" smtClean="0"/>
              <a:t>‹N°›</a:t>
            </a:fld>
            <a:endParaRPr lang="fr-FR"/>
          </a:p>
        </p:txBody>
      </p:sp>
    </p:spTree>
    <p:extLst>
      <p:ext uri="{BB962C8B-B14F-4D97-AF65-F5344CB8AC3E}">
        <p14:creationId xmlns:p14="http://schemas.microsoft.com/office/powerpoint/2010/main" val="39514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ptigede.ademe.f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optigede.ademe.fr/fiche/operation-bebes-temoin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ptigede.ademe.fr/fiche/utilisation-progressive-de-couches-lavables-en-crech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optigede.ademe.fr/fiche/utilisation-generalisee-des-couches-lavables-en-maternit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ptigede.ademe.fr/fiche/soutien-l-accompagnement-de-creches-dans-l-utilisation-de-couches-lavabl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2.ademe.fr/servlet/KBaseShow?sort=-1&amp;cid=96&amp;m=3&amp;catid=1516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andd.defra.gov.uk/Default.aspx?Menu=Menu&amp;Module=More&amp;Location=None&amp;Completed=0&amp;ProjectID=152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andd.defra.gov.uk/Default.aspx?Menu=Menu&amp;Module=More&amp;Location=None&amp;Completed=0&amp;ProjectID=152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reventiondechets.fne.asso.fr/fr/jagis/utiliser-des-couches-lavabl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argumentaire doit être adapté à</a:t>
            </a:r>
            <a:r>
              <a:rPr lang="fr-FR" baseline="0" dirty="0" smtClean="0"/>
              <a:t> votre public : des diapos peuvent être enlevées ou plus détaillées suivant l'intérêt de la cible pour tel ou tel sujet.</a:t>
            </a:r>
          </a:p>
          <a:p>
            <a:r>
              <a:rPr lang="fr-FR" baseline="0" dirty="0" smtClean="0"/>
              <a:t>Les élus seront sans doute sensibles au coût de la collecte des déchets par les collectivités et la dimension développement</a:t>
            </a:r>
            <a:r>
              <a:rPr lang="fr-FR" dirty="0" smtClean="0"/>
              <a:t> économique</a:t>
            </a:r>
            <a:r>
              <a:rPr lang="fr-FR" baseline="0" dirty="0" smtClean="0"/>
              <a:t>. </a:t>
            </a:r>
          </a:p>
          <a:p>
            <a:r>
              <a:rPr lang="fr-FR" dirty="0"/>
              <a:t>L</a:t>
            </a:r>
            <a:r>
              <a:rPr lang="fr-FR" baseline="0" dirty="0" smtClean="0"/>
              <a:t>es crèches plus sensibles à la mise en place de la redevance incitative</a:t>
            </a:r>
            <a:r>
              <a:rPr lang="fr-FR" dirty="0" smtClean="0"/>
              <a:t> et à l'image innovante qu'elles pourront donner.</a:t>
            </a:r>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a:t>
            </a:fld>
            <a:endParaRPr lang="fr-FR"/>
          </a:p>
        </p:txBody>
      </p:sp>
    </p:spTree>
    <p:extLst>
      <p:ext uri="{BB962C8B-B14F-4D97-AF65-F5344CB8AC3E}">
        <p14:creationId xmlns:p14="http://schemas.microsoft.com/office/powerpoint/2010/main" val="115725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PSU : prestation de service unique – la crèche doit fournir aux enfants les</a:t>
            </a:r>
            <a:r>
              <a:rPr lang="fr-FR" baseline="0" dirty="0" smtClean="0"/>
              <a:t> couches et les repas. La CAF a rappelé cette obligation aux crèches début 2012.</a:t>
            </a:r>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10</a:t>
            </a:fld>
            <a:endParaRPr lang="fr-FR"/>
          </a:p>
        </p:txBody>
      </p:sp>
    </p:spTree>
    <p:extLst>
      <p:ext uri="{BB962C8B-B14F-4D97-AF65-F5344CB8AC3E}">
        <p14:creationId xmlns:p14="http://schemas.microsoft.com/office/powerpoint/2010/main" val="65594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OM : ordures ménagères</a:t>
            </a:r>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11</a:t>
            </a:fld>
            <a:endParaRPr lang="fr-FR"/>
          </a:p>
        </p:txBody>
      </p:sp>
    </p:spTree>
    <p:extLst>
      <p:ext uri="{BB962C8B-B14F-4D97-AF65-F5344CB8AC3E}">
        <p14:creationId xmlns:p14="http://schemas.microsoft.com/office/powerpoint/2010/main" val="283615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Opération Bébés Témoins : </a:t>
            </a:r>
            <a:r>
              <a:rPr lang="fr-FR" sz="1200" dirty="0" smtClean="0">
                <a:effectLst/>
                <a:latin typeface="Arial"/>
                <a:ea typeface="Times New Roman"/>
                <a:cs typeface="Times New Roman"/>
              </a:rPr>
              <a:t>Foyers témoins avec un seul geste : "utiliser des couches lavables"</a:t>
            </a:r>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12</a:t>
            </a:fld>
            <a:endParaRPr lang="fr-FR"/>
          </a:p>
        </p:txBody>
      </p:sp>
    </p:spTree>
    <p:extLst>
      <p:ext uri="{BB962C8B-B14F-4D97-AF65-F5344CB8AC3E}">
        <p14:creationId xmlns:p14="http://schemas.microsoft.com/office/powerpoint/2010/main" val="76154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L'idéal est bien entendu d'illustrer avec des exemples près de chez vous si vous en avez,</a:t>
            </a:r>
            <a:r>
              <a:rPr lang="fr-FR" baseline="0" dirty="0" smtClean="0"/>
              <a:t> qui seront forcément plus parlants.</a:t>
            </a:r>
          </a:p>
          <a:p>
            <a:r>
              <a:rPr lang="fr-FR" baseline="0" dirty="0" smtClean="0"/>
              <a:t>D'autres exemples dans la rubrique "Partage d'expériences" d'OPTIGEDE.</a:t>
            </a:r>
          </a:p>
          <a:p>
            <a:r>
              <a:rPr lang="fr-FR" baseline="0" dirty="0" smtClean="0">
                <a:hlinkClick r:id="rId3"/>
              </a:rPr>
              <a:t>www.optigede.ademe.fr</a:t>
            </a:r>
            <a:endParaRPr lang="fr-FR" baseline="0" dirty="0" smtClean="0"/>
          </a:p>
          <a:p>
            <a:endParaRPr lang="fr-FR" baseline="0" dirty="0" smtClean="0"/>
          </a:p>
          <a:p>
            <a:endParaRPr lang="fr-FR" baseline="0" dirty="0" smtClean="0"/>
          </a:p>
          <a:p>
            <a:r>
              <a:rPr lang="fr-FR" baseline="0" dirty="0" smtClean="0"/>
              <a:t>Opérations Bébés témoins de la Communauté d'Agglomération du Pays de Morlaix :</a:t>
            </a:r>
          </a:p>
          <a:p>
            <a:r>
              <a:rPr lang="fr-FR" baseline="0" dirty="0" smtClean="0">
                <a:hlinkClick r:id="rId4"/>
              </a:rPr>
              <a:t>http://optigede.ademe.fr/fiche/operation-bebes-temoins</a:t>
            </a: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13</a:t>
            </a:fld>
            <a:endParaRPr lang="fr-FR"/>
          </a:p>
        </p:txBody>
      </p:sp>
    </p:spTree>
    <p:extLst>
      <p:ext uri="{BB962C8B-B14F-4D97-AF65-F5344CB8AC3E}">
        <p14:creationId xmlns:p14="http://schemas.microsoft.com/office/powerpoint/2010/main" val="78731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http://optigede.ademe.fr/fiche/utilisation-progressive-de-couches-lavables-en-creches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14</a:t>
            </a:fld>
            <a:endParaRPr lang="fr-FR"/>
          </a:p>
        </p:txBody>
      </p:sp>
    </p:spTree>
    <p:extLst>
      <p:ext uri="{BB962C8B-B14F-4D97-AF65-F5344CB8AC3E}">
        <p14:creationId xmlns:p14="http://schemas.microsoft.com/office/powerpoint/2010/main" val="313537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http://optigede.ademe.fr/fiche/utilisation-generalisee-des-couches-lavables-en-maternite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15</a:t>
            </a:fld>
            <a:endParaRPr lang="fr-FR"/>
          </a:p>
        </p:txBody>
      </p:sp>
    </p:spTree>
    <p:extLst>
      <p:ext uri="{BB962C8B-B14F-4D97-AF65-F5344CB8AC3E}">
        <p14:creationId xmlns:p14="http://schemas.microsoft.com/office/powerpoint/2010/main" val="350248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http://optigede.ademe.fr/fiche/soutien-l-accompagnement-de-creches-dans-l-utilisation-de-couches-lavables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16</a:t>
            </a:fld>
            <a:endParaRPr lang="fr-FR"/>
          </a:p>
        </p:txBody>
      </p:sp>
    </p:spTree>
    <p:extLst>
      <p:ext uri="{BB962C8B-B14F-4D97-AF65-F5344CB8AC3E}">
        <p14:creationId xmlns:p14="http://schemas.microsoft.com/office/powerpoint/2010/main" val="2550648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plupart des publics découvrent les couches lavables et ne connaissent pas le produit. C'est pourquoi il est indispensable d'apporter des couches lavables le jour de cette présentation pour que</a:t>
            </a:r>
            <a:r>
              <a:rPr lang="fr-FR" baseline="0" dirty="0" smtClean="0"/>
              <a:t> les personnes présentes puissent les voir, les manipuler et constater qu'elles n'ont effectivement rien à voir avec les langes de nos grands-mères et qu'elles sont pratiques et jolies.</a:t>
            </a:r>
          </a:p>
          <a:p>
            <a:r>
              <a:rPr lang="fr-FR" baseline="0" dirty="0" smtClean="0"/>
              <a:t>Vous pouvez même, suivant le public, apporter un poupon pour une démonstration de change,</a:t>
            </a:r>
            <a:r>
              <a:rPr lang="fr-FR" dirty="0" smtClean="0"/>
              <a:t> ce qui mettra sans doute de l'ambiance.</a:t>
            </a:r>
            <a:endParaRPr lang="fr-FR" baseline="0" dirty="0" smtClean="0"/>
          </a:p>
          <a:p>
            <a:r>
              <a:rPr lang="fr-FR" baseline="0" dirty="0" smtClean="0"/>
              <a:t>Si vous n'êtes pas à l'aise avec le produit, faites vous accompagner de quelqu'un qui le manipule bien : parent déjà utilisateur, fabricant, professionnel utilisateur… Interrogez autour de vous : les couches lavables sont parfois plus répandues qu'on ne le croit.</a:t>
            </a:r>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17</a:t>
            </a:fld>
            <a:endParaRPr lang="fr-FR"/>
          </a:p>
        </p:txBody>
      </p:sp>
    </p:spTree>
    <p:extLst>
      <p:ext uri="{BB962C8B-B14F-4D97-AF65-F5344CB8AC3E}">
        <p14:creationId xmlns:p14="http://schemas.microsoft.com/office/powerpoint/2010/main" val="239775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18</a:t>
            </a:fld>
            <a:endParaRPr lang="fr-FR"/>
          </a:p>
        </p:txBody>
      </p:sp>
    </p:spTree>
    <p:extLst>
      <p:ext uri="{BB962C8B-B14F-4D97-AF65-F5344CB8AC3E}">
        <p14:creationId xmlns:p14="http://schemas.microsoft.com/office/powerpoint/2010/main" val="261803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OMR : ordures ménagères résiduelles  = "poubelle</a:t>
            </a:r>
            <a:r>
              <a:rPr lang="fr-FR" baseline="0" dirty="0" smtClean="0"/>
              <a:t>  grise" = déchets partant en traitement ultime (incinération ou décharge)</a:t>
            </a:r>
            <a:endParaRPr lang="fr-FR" dirty="0" smtClean="0"/>
          </a:p>
          <a:p>
            <a:r>
              <a:rPr lang="fr-FR" dirty="0" smtClean="0"/>
              <a:t>Ne pas hésitez à donner les chiffres locaux si connus, en particulier si votre collectivité a réalisé son propre MODECOM.</a:t>
            </a:r>
          </a:p>
          <a:p>
            <a:endParaRPr lang="fr-FR" dirty="0" smtClean="0"/>
          </a:p>
          <a:p>
            <a:r>
              <a:rPr lang="fr-FR" dirty="0" smtClean="0"/>
              <a:t>Sources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ADEME, Campagne nationale de caractérisation des ordures ménagères – traitement des données, rapport final tome 1 (présentation des résultats), rapport rédigé par le BRGM et Service Public 2000, décembre 2009, 124 pages.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Synthèse disponible sur :</a:t>
            </a:r>
          </a:p>
          <a:p>
            <a:pPr>
              <a:defRPr/>
            </a:pPr>
            <a:r>
              <a:rPr lang="fr-FR" dirty="0">
                <a:hlinkClick r:id="rId3"/>
              </a:rPr>
              <a:t>http://www2.ademe.fr/servlet/KBaseShow?sort=-</a:t>
            </a:r>
            <a:r>
              <a:rPr lang="fr-FR" dirty="0" smtClean="0">
                <a:hlinkClick r:id="rId3"/>
              </a:rPr>
              <a:t>1&amp;cid=96&amp;m=3&amp;catid=15163</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ADEME, Référentiel national des coûts de gestion du service public d’élimination des déchets en 2007/2008 (2011)</a:t>
            </a:r>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2</a:t>
            </a:fld>
            <a:endParaRPr lang="fr-FR"/>
          </a:p>
        </p:txBody>
      </p:sp>
    </p:spTree>
    <p:extLst>
      <p:ext uri="{BB962C8B-B14F-4D97-AF65-F5344CB8AC3E}">
        <p14:creationId xmlns:p14="http://schemas.microsoft.com/office/powerpoint/2010/main" val="427250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ACV britannique :</a:t>
            </a:r>
          </a:p>
          <a:p>
            <a:pPr lvl="0"/>
            <a:r>
              <a:rPr lang="en-GB" dirty="0"/>
              <a:t>Environment Agency, "Life Cycle Assessment of disposable and reusable nappies in the UK", Mai 2005.</a:t>
            </a:r>
            <a:endParaRPr lang="fr-FR" dirty="0"/>
          </a:p>
          <a:p>
            <a:r>
              <a:rPr lang="en-GB" dirty="0"/>
              <a:t>Environment Agency, "An updated lifecycle assessment study for disposable and reusable nappies", Science Report – SC010018/SR2, </a:t>
            </a:r>
            <a:r>
              <a:rPr lang="en-GB" dirty="0" err="1"/>
              <a:t>Octobre</a:t>
            </a:r>
            <a:r>
              <a:rPr lang="en-GB" dirty="0"/>
              <a:t> 2008</a:t>
            </a:r>
            <a:endParaRPr lang="fr-FR" dirty="0"/>
          </a:p>
          <a:p>
            <a:r>
              <a:rPr lang="en-GB" u="sng" dirty="0">
                <a:hlinkClick r:id="rId3"/>
              </a:rPr>
              <a:t>http://randd.defra.gov.uk/Default.aspx?Menu=Menu&amp;Module=More&amp;Location=None&amp;Completed=0&amp;ProjectID=15222</a:t>
            </a:r>
            <a:endParaRPr lang="fr-FR" dirty="0"/>
          </a:p>
          <a:p>
            <a:endParaRPr lang="fr-FR" dirty="0" smtClean="0"/>
          </a:p>
          <a:p>
            <a:r>
              <a:rPr lang="fr-FR" dirty="0" smtClean="0"/>
              <a:t>A noter</a:t>
            </a:r>
            <a:r>
              <a:rPr lang="fr-FR" baseline="0" dirty="0" smtClean="0"/>
              <a:t> : le chiffre de 3 800 couches correspond à 4,16 changes par jour jusqu'à 2,5 ans. C'est le chiffre </a:t>
            </a:r>
            <a:r>
              <a:rPr lang="fr-FR" u="sng" baseline="0" dirty="0" smtClean="0"/>
              <a:t>moyen</a:t>
            </a:r>
            <a:r>
              <a:rPr lang="fr-FR" baseline="0" dirty="0" smtClean="0"/>
              <a:t> utilisé dans l'ACV britannique.</a:t>
            </a:r>
          </a:p>
          <a:p>
            <a:r>
              <a:rPr lang="fr-FR" baseline="0" dirty="0" smtClean="0"/>
              <a:t>Il inclut les différences entre le bébé à la naissance (de l'ordre de 6 à 8 changes / j) à l'atteinte de la propreté de jour (1 couche pour la nuit).</a:t>
            </a:r>
          </a:p>
          <a:p>
            <a:r>
              <a:rPr lang="fr-FR" baseline="0" dirty="0" smtClean="0"/>
              <a:t>Selon les pratiques de change et l'âge auquel l'enfant atteint la propreté complète, ce chiffre peut bien sûr fortement varier.</a:t>
            </a:r>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3</a:t>
            </a:fld>
            <a:endParaRPr lang="fr-FR"/>
          </a:p>
        </p:txBody>
      </p:sp>
    </p:spTree>
    <p:extLst>
      <p:ext uri="{BB962C8B-B14F-4D97-AF65-F5344CB8AC3E}">
        <p14:creationId xmlns:p14="http://schemas.microsoft.com/office/powerpoint/2010/main" val="397731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8640" y="4343400"/>
            <a:ext cx="6480720" cy="4693096"/>
          </a:xfrm>
        </p:spPr>
        <p:txBody>
          <a:bodyPr/>
          <a:lstStyle/>
          <a:p>
            <a:r>
              <a:rPr lang="fr-FR" sz="1000" kern="1200" dirty="0" smtClean="0">
                <a:solidFill>
                  <a:schemeClr val="tx1"/>
                </a:solidFill>
                <a:effectLst/>
              </a:rPr>
              <a:t>Si l'impact positif des couches lavables sur le contenu de nos poubelles n'est pas discutable, l'ensemble des impacts environnementaux de cette pratique est à regarder de près. Certes, on ne jette plus, mais on lave et on sèche régulièrement des </a:t>
            </a:r>
            <a:r>
              <a:rPr lang="fr-FR" sz="1000" dirty="0"/>
              <a:t>couches lavables</a:t>
            </a:r>
            <a:r>
              <a:rPr lang="fr-FR" sz="1000" kern="1200" dirty="0" smtClean="0">
                <a:solidFill>
                  <a:schemeClr val="tx1"/>
                </a:solidFill>
                <a:effectLst/>
              </a:rPr>
              <a:t>. Il y a donc des impacts environnementaux à d'autres phases de la vie du produit qu'il convient d'examiner, pour permettre une comparaison avec les couches jetables. </a:t>
            </a:r>
          </a:p>
          <a:p>
            <a:r>
              <a:rPr lang="fr-FR" sz="1000" kern="1200" dirty="0" smtClean="0">
                <a:solidFill>
                  <a:schemeClr val="tx1"/>
                </a:solidFill>
                <a:effectLst/>
              </a:rPr>
              <a:t>Cette question a été traitée au Royaume-Uni, dans le cadre d'une analyse de cycle de vie (ACV).</a:t>
            </a:r>
          </a:p>
          <a:p>
            <a:r>
              <a:rPr lang="fr-FR" sz="1000" kern="1200" dirty="0" smtClean="0">
                <a:solidFill>
                  <a:schemeClr val="tx1"/>
                </a:solidFill>
                <a:effectLst/>
              </a:rPr>
              <a:t>La méthode d’analyse du cycle de vie (ACV) permet d’évaluer les impacts générés par un produit sur l’environnement, aux différentes étapes de sa vie : extraction des matières premières, fabrication/transformation, commercialisation/distribution, transport, utilisation et fin de vie. C’est en observant les impacts sur l’environnement générés à chacune de ces étapes que l’on peut déterminer les impacts totaux d’un produit sur l’environnement.</a:t>
            </a:r>
          </a:p>
          <a:p>
            <a:r>
              <a:rPr lang="fr-FR" sz="1000" kern="1200" dirty="0" smtClean="0">
                <a:solidFill>
                  <a:schemeClr val="tx1"/>
                </a:solidFill>
                <a:effectLst/>
              </a:rPr>
              <a:t>L'étude britannique évalue les impacts environnementaux qui sont liés à l’utilisation de couches lavables ou jetables pour un enfant jusqu’à l’acquisition de la propreté, soit pendant 2,5 ans.</a:t>
            </a:r>
          </a:p>
          <a:p>
            <a:r>
              <a:rPr lang="fr-FR" sz="1000" kern="1200" dirty="0" smtClean="0">
                <a:solidFill>
                  <a:schemeClr val="tx1"/>
                </a:solidFill>
                <a:effectLst/>
              </a:rPr>
              <a:t>Cette ACV, réalisée en 2005, a été remise à jour en 2008, en prenant en particulier en compte différents scénarii d'utilisation des couches lavables (température de lavage, moyen de séchage, efficacité énergétique de l'électro-ménager, </a:t>
            </a:r>
            <a:r>
              <a:rPr lang="fr-FR" sz="1000" kern="1200" dirty="0" err="1" smtClean="0">
                <a:solidFill>
                  <a:schemeClr val="tx1"/>
                </a:solidFill>
                <a:effectLst/>
              </a:rPr>
              <a:t>ré-utilisation</a:t>
            </a:r>
            <a:r>
              <a:rPr lang="fr-FR" sz="1000" kern="1200" dirty="0" smtClean="0">
                <a:solidFill>
                  <a:schemeClr val="tx1"/>
                </a:solidFill>
                <a:effectLst/>
              </a:rPr>
              <a:t> des changes pour un autre enfant…) </a:t>
            </a:r>
          </a:p>
          <a:p>
            <a:r>
              <a:rPr lang="fr-FR" sz="1000" b="1" kern="1200" dirty="0" smtClean="0">
                <a:solidFill>
                  <a:schemeClr val="tx1"/>
                </a:solidFill>
                <a:effectLst/>
              </a:rPr>
              <a:t>Cette étude ne permet pas de trancher définitivement en faveur de l'une ou l'autre des alternatives, d'un point de vue environnemental global. Elle apporte cependant de grands enseignements très utiles</a:t>
            </a:r>
            <a:r>
              <a:rPr lang="fr-FR" sz="1000" kern="1200" dirty="0" smtClean="0">
                <a:solidFill>
                  <a:schemeClr val="tx1"/>
                </a:solidFill>
                <a:effectLst/>
              </a:rPr>
              <a:t> :</a:t>
            </a:r>
          </a:p>
          <a:p>
            <a:pPr lvl="0"/>
            <a:r>
              <a:rPr lang="fr-FR" sz="1000" kern="1200" dirty="0" smtClean="0">
                <a:solidFill>
                  <a:schemeClr val="tx1"/>
                </a:solidFill>
                <a:effectLst/>
              </a:rPr>
              <a:t>- les impacts environnementaux majeurs des couches lavables et des </a:t>
            </a:r>
            <a:r>
              <a:rPr lang="fr-FR" sz="1000" dirty="0"/>
              <a:t>couches jetables </a:t>
            </a:r>
            <a:r>
              <a:rPr lang="fr-FR" sz="1000" kern="1200" dirty="0" smtClean="0">
                <a:solidFill>
                  <a:schemeClr val="tx1"/>
                </a:solidFill>
                <a:effectLst/>
              </a:rPr>
              <a:t>sont </a:t>
            </a:r>
            <a:r>
              <a:rPr lang="fr-FR" sz="1000" u="sng" kern="1200" dirty="0" smtClean="0">
                <a:solidFill>
                  <a:schemeClr val="tx1"/>
                </a:solidFill>
                <a:effectLst/>
              </a:rPr>
              <a:t>de même nature</a:t>
            </a:r>
            <a:r>
              <a:rPr lang="fr-FR" sz="1000" kern="1200" dirty="0" smtClean="0">
                <a:solidFill>
                  <a:schemeClr val="tx1"/>
                </a:solidFill>
                <a:effectLst/>
              </a:rPr>
              <a:t> (épuisement des ressources naturelles, acidification de l’air et changement climatique) </a:t>
            </a:r>
            <a:r>
              <a:rPr lang="fr-FR" sz="1000" u="sng" kern="1200" dirty="0" smtClean="0">
                <a:solidFill>
                  <a:schemeClr val="tx1"/>
                </a:solidFill>
                <a:effectLst/>
              </a:rPr>
              <a:t>et de même ordre de grandeur</a:t>
            </a:r>
            <a:r>
              <a:rPr lang="fr-FR" sz="1000" kern="1200" dirty="0" smtClean="0">
                <a:solidFill>
                  <a:schemeClr val="tx1"/>
                </a:solidFill>
                <a:effectLst/>
              </a:rPr>
              <a:t>, pour les scénarii de base, </a:t>
            </a:r>
          </a:p>
          <a:p>
            <a:pPr lvl="0"/>
            <a:r>
              <a:rPr lang="fr-FR" sz="1000" kern="1200" dirty="0" smtClean="0">
                <a:solidFill>
                  <a:schemeClr val="tx1"/>
                </a:solidFill>
                <a:effectLst/>
              </a:rPr>
              <a:t>- les impacts environnementaux majeurs se situent en revanche à des étapes de cycle de vie différents : production des matières premières et fabrication pour les couches jetables, phase d'utilisation (lavage et séchage, durée de vie) pour les </a:t>
            </a:r>
            <a:r>
              <a:rPr lang="fr-FR" sz="1000" dirty="0"/>
              <a:t>couches lavables</a:t>
            </a:r>
            <a:r>
              <a:rPr lang="fr-FR" sz="1000" kern="1200" dirty="0" smtClean="0">
                <a:solidFill>
                  <a:schemeClr val="tx1"/>
                </a:solidFill>
                <a:effectLst/>
              </a:rPr>
              <a:t>.</a:t>
            </a:r>
          </a:p>
          <a:p>
            <a:pPr lvl="0"/>
            <a:r>
              <a:rPr lang="fr-FR" sz="1000" kern="1200" dirty="0" smtClean="0">
                <a:solidFill>
                  <a:schemeClr val="tx1"/>
                </a:solidFill>
                <a:effectLst/>
              </a:rPr>
              <a:t>- l'utilisateur a des leviers d'actions pour diminuer ses impacts environnementaux quand il utilise des </a:t>
            </a:r>
            <a:r>
              <a:rPr lang="fr-FR" sz="1000" dirty="0"/>
              <a:t>couches lavables </a:t>
            </a:r>
            <a:r>
              <a:rPr lang="fr-FR" sz="1000" kern="1200" dirty="0" smtClean="0">
                <a:solidFill>
                  <a:schemeClr val="tx1"/>
                </a:solidFill>
                <a:effectLst/>
              </a:rPr>
              <a:t>plutôt que des couches jetables ; un scénario "bonnes pratiques d'utilisation" pour les </a:t>
            </a:r>
            <a:r>
              <a:rPr lang="fr-FR" sz="1000" dirty="0"/>
              <a:t>couches lavables </a:t>
            </a:r>
            <a:r>
              <a:rPr lang="fr-FR" sz="1000" kern="1200" dirty="0" smtClean="0">
                <a:solidFill>
                  <a:schemeClr val="tx1"/>
                </a:solidFill>
                <a:effectLst/>
              </a:rPr>
              <a:t>permet d'abaisser fortement les impacts environnementaux. Le seul geste applicable aux couches </a:t>
            </a:r>
            <a:r>
              <a:rPr lang="fr-FR" sz="1000" kern="1200" dirty="0" smtClean="0">
                <a:solidFill>
                  <a:schemeClr val="tx1"/>
                </a:solidFill>
                <a:effectLst/>
              </a:rPr>
              <a:t>jetables est </a:t>
            </a:r>
            <a:r>
              <a:rPr lang="fr-FR" sz="1000" kern="1200" dirty="0" smtClean="0">
                <a:solidFill>
                  <a:schemeClr val="tx1"/>
                </a:solidFill>
                <a:effectLst/>
              </a:rPr>
              <a:t>l'achat de couches labellisées "</a:t>
            </a:r>
            <a:r>
              <a:rPr lang="fr-FR" sz="1000" kern="1200" dirty="0" err="1" smtClean="0">
                <a:solidFill>
                  <a:schemeClr val="tx1"/>
                </a:solidFill>
                <a:effectLst/>
              </a:rPr>
              <a:t>Nordic</a:t>
            </a:r>
            <a:r>
              <a:rPr lang="fr-FR" sz="1000" kern="1200" dirty="0" smtClean="0">
                <a:solidFill>
                  <a:schemeClr val="tx1"/>
                </a:solidFill>
                <a:effectLst/>
              </a:rPr>
              <a:t> Swan" (non étudié dans cette ACV).</a:t>
            </a:r>
          </a:p>
          <a:p>
            <a:pPr lvl="0"/>
            <a:r>
              <a:rPr lang="en-GB" sz="1000" dirty="0" smtClean="0"/>
              <a:t>Environment </a:t>
            </a:r>
            <a:r>
              <a:rPr lang="en-GB" sz="1000" dirty="0"/>
              <a:t>Agency, "Life Cycle Assessment of disposable and reusable nappies in the UK", Mai 2005.</a:t>
            </a:r>
            <a:endParaRPr lang="fr-FR" sz="1000" dirty="0"/>
          </a:p>
          <a:p>
            <a:r>
              <a:rPr lang="en-GB" sz="1000" dirty="0" smtClean="0"/>
              <a:t>Environment </a:t>
            </a:r>
            <a:r>
              <a:rPr lang="en-GB" sz="1000" dirty="0"/>
              <a:t>Agency, "An updated lifecycle assessment study for disposable and reusable nappies", Science Report – SC010018/SR2, </a:t>
            </a:r>
            <a:r>
              <a:rPr lang="en-GB" sz="1000" dirty="0" err="1"/>
              <a:t>Octobre</a:t>
            </a:r>
            <a:r>
              <a:rPr lang="en-GB" sz="1000" dirty="0"/>
              <a:t> 2008</a:t>
            </a:r>
            <a:endParaRPr lang="fr-FR" sz="1000" dirty="0"/>
          </a:p>
          <a:p>
            <a:r>
              <a:rPr lang="en-GB" sz="1000" u="sng" dirty="0">
                <a:hlinkClick r:id="rId3"/>
              </a:rPr>
              <a:t>http://randd.defra.gov.uk/Default.aspx?Menu=Menu&amp;Module=More&amp;Location=None&amp;Completed=0&amp;ProjectID=15222</a:t>
            </a:r>
            <a:endParaRPr lang="fr-FR" sz="1000" dirty="0"/>
          </a:p>
          <a:p>
            <a:endParaRPr lang="fr-FR" sz="1000"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4</a:t>
            </a:fld>
            <a:endParaRPr lang="fr-FR"/>
          </a:p>
        </p:txBody>
      </p:sp>
    </p:spTree>
    <p:extLst>
      <p:ext uri="{BB962C8B-B14F-4D97-AF65-F5344CB8AC3E}">
        <p14:creationId xmlns:p14="http://schemas.microsoft.com/office/powerpoint/2010/main" val="160295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diagramme radar représente, sur les 3 impacts majeurs, les valeurs normées de 4 scénarios de l'ACV britannique :</a:t>
            </a:r>
          </a:p>
          <a:p>
            <a:pPr marL="171450" indent="-171450">
              <a:buFontTx/>
              <a:buChar char="-"/>
            </a:pPr>
            <a:r>
              <a:rPr lang="fr-FR" dirty="0" smtClean="0"/>
              <a:t>le scénario</a:t>
            </a:r>
            <a:r>
              <a:rPr lang="fr-FR" baseline="0" dirty="0" smtClean="0"/>
              <a:t> couches jetables de base</a:t>
            </a:r>
          </a:p>
          <a:p>
            <a:pPr marL="171450" indent="-171450">
              <a:buFontTx/>
              <a:buChar char="-"/>
            </a:pPr>
            <a:r>
              <a:rPr lang="fr-FR" baseline="0" dirty="0" smtClean="0"/>
              <a:t>le scénario couches lavables </a:t>
            </a:r>
            <a:r>
              <a:rPr lang="fr-FR" dirty="0"/>
              <a:t>de base (sans trempage, avec </a:t>
            </a:r>
            <a:r>
              <a:rPr lang="fr-FR" dirty="0" err="1"/>
              <a:t>pré-lavage</a:t>
            </a:r>
            <a:r>
              <a:rPr lang="fr-FR" dirty="0"/>
              <a:t>, </a:t>
            </a:r>
            <a:r>
              <a:rPr lang="fr-FR" dirty="0" smtClean="0"/>
              <a:t> température de </a:t>
            </a:r>
            <a:r>
              <a:rPr lang="fr-FR" dirty="0"/>
              <a:t>lavage 60°C, </a:t>
            </a:r>
            <a:r>
              <a:rPr lang="fr-FR" dirty="0" smtClean="0"/>
              <a:t>25% de séchage </a:t>
            </a:r>
            <a:r>
              <a:rPr lang="fr-FR" dirty="0"/>
              <a:t>en machine </a:t>
            </a:r>
            <a:r>
              <a:rPr lang="fr-FR" dirty="0" smtClean="0"/>
              <a:t>, </a:t>
            </a:r>
            <a:r>
              <a:rPr lang="fr-FR" dirty="0"/>
              <a:t>électroménager moyen, lavage des culottes avec les couches</a:t>
            </a:r>
            <a:endParaRPr lang="fr-FR" baseline="0" dirty="0" smtClean="0"/>
          </a:p>
          <a:p>
            <a:pPr marL="171450" indent="-171450">
              <a:buFontTx/>
              <a:buChar char="-"/>
            </a:pPr>
            <a:r>
              <a:rPr lang="fr-FR" baseline="0" dirty="0" smtClean="0"/>
              <a:t>le scénario "meilleures pratiques" </a:t>
            </a:r>
            <a:r>
              <a:rPr lang="fr-FR" dirty="0"/>
              <a:t>couches lavables </a:t>
            </a:r>
            <a:r>
              <a:rPr lang="fr-FR" dirty="0" smtClean="0"/>
              <a:t>(température de  lavage 60°C, </a:t>
            </a:r>
            <a:r>
              <a:rPr lang="fr-FR" dirty="0" err="1" smtClean="0"/>
              <a:t>ré-utilisation</a:t>
            </a:r>
            <a:r>
              <a:rPr lang="fr-FR" dirty="0" smtClean="0"/>
              <a:t>  des couches pour un autre enfant + </a:t>
            </a:r>
            <a:r>
              <a:rPr lang="fr-FR" dirty="0"/>
              <a:t>chargement optimisé </a:t>
            </a:r>
            <a:r>
              <a:rPr lang="fr-FR" dirty="0" smtClean="0"/>
              <a:t> de la machine + </a:t>
            </a:r>
            <a:r>
              <a:rPr lang="fr-FR" dirty="0"/>
              <a:t>100% séchage sur fil </a:t>
            </a:r>
            <a:r>
              <a:rPr lang="fr-FR" dirty="0" smtClean="0"/>
              <a:t>)</a:t>
            </a:r>
          </a:p>
          <a:p>
            <a:pPr marL="171450" indent="-171450">
              <a:buFontTx/>
              <a:buChar char="-"/>
            </a:pPr>
            <a:r>
              <a:rPr lang="fr-FR" baseline="0" dirty="0" smtClean="0"/>
              <a:t>le scénario "mauvaises pratiques" </a:t>
            </a:r>
            <a:r>
              <a:rPr lang="fr-FR" dirty="0"/>
              <a:t>couches lavables </a:t>
            </a:r>
            <a:r>
              <a:rPr lang="fr-FR" dirty="0" smtClean="0"/>
              <a:t>(température de lavage  90°C</a:t>
            </a:r>
            <a:r>
              <a:rPr lang="fr-FR" dirty="0"/>
              <a:t>, 100% séchage en machine )</a:t>
            </a:r>
            <a:endParaRPr lang="fr-FR" baseline="0" dirty="0" smtClean="0"/>
          </a:p>
          <a:p>
            <a:pPr marL="0" indent="0">
              <a:buFontTx/>
              <a:buNone/>
            </a:pPr>
            <a:r>
              <a:rPr lang="fr-FR" baseline="0" dirty="0" smtClean="0"/>
              <a:t>(valeurs normées = valeurs rapportées aux impacts annuels d'un européen moyen)</a:t>
            </a:r>
          </a:p>
          <a:p>
            <a:pPr marL="0" indent="0">
              <a:buFontTx/>
              <a:buNone/>
            </a:pPr>
            <a:endParaRPr lang="fr-FR" baseline="0" dirty="0" smtClean="0"/>
          </a:p>
          <a:p>
            <a:pPr marL="0" indent="0">
              <a:buFontTx/>
              <a:buNone/>
            </a:pPr>
            <a:r>
              <a:rPr lang="fr-FR" baseline="0" dirty="0" smtClean="0"/>
              <a:t>Les scénarios de base entre couches jetables et lavables sont très proches. En revanche, les bonnes pratiques permettent de diminuer de façon significative les impacts ; a contrario, les mauvaises de les augmenter.</a:t>
            </a:r>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5</a:t>
            </a:fld>
            <a:endParaRPr lang="fr-FR"/>
          </a:p>
        </p:txBody>
      </p:sp>
    </p:spTree>
    <p:extLst>
      <p:ext uri="{BB962C8B-B14F-4D97-AF65-F5344CB8AC3E}">
        <p14:creationId xmlns:p14="http://schemas.microsoft.com/office/powerpoint/2010/main" val="182074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communication sur les bonnes pratiques d'utilisation des couches lavables est indissociable de l'action couches lavables en elle-même.</a:t>
            </a:r>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6</a:t>
            </a:fld>
            <a:endParaRPr lang="fr-FR"/>
          </a:p>
        </p:txBody>
      </p:sp>
    </p:spTree>
    <p:extLst>
      <p:ext uri="{BB962C8B-B14F-4D97-AF65-F5344CB8AC3E}">
        <p14:creationId xmlns:p14="http://schemas.microsoft.com/office/powerpoint/2010/main" val="206463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 lavage, suivre les conseils du fabricants des couches, ce qui permet d'allonger la durée de vie de la couche et donc de réduire également son impact environnemental.</a:t>
            </a:r>
          </a:p>
          <a:p>
            <a:endParaRPr lang="fr-FR" dirty="0" smtClean="0"/>
          </a:p>
          <a:p>
            <a:r>
              <a:rPr lang="fr-FR" dirty="0" smtClean="0"/>
              <a:t>Si utilisation mixte</a:t>
            </a:r>
            <a:r>
              <a:rPr lang="fr-FR" baseline="0" dirty="0" smtClean="0"/>
              <a:t> avec des couches jetables, le bon geste est d'acheter des couches </a:t>
            </a:r>
            <a:r>
              <a:rPr lang="fr-FR" baseline="0" dirty="0" err="1" smtClean="0"/>
              <a:t>écolabellisées</a:t>
            </a:r>
            <a:r>
              <a:rPr lang="fr-FR" baseline="0" dirty="0" smtClean="0"/>
              <a:t> (</a:t>
            </a:r>
            <a:r>
              <a:rPr lang="fr-FR" baseline="0" dirty="0" err="1" smtClean="0"/>
              <a:t>Nordic</a:t>
            </a:r>
            <a:r>
              <a:rPr lang="fr-FR" baseline="0" dirty="0" smtClean="0"/>
              <a:t> Swan seul label actuellement disponible, un écolabel est en </a:t>
            </a:r>
            <a:r>
              <a:rPr lang="fr-FR" baseline="0" smtClean="0"/>
              <a:t>cours de discussion).</a:t>
            </a:r>
            <a:endParaRPr lang="fr-FR" dirty="0" smtClean="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7</a:t>
            </a:fld>
            <a:endParaRPr lang="fr-FR"/>
          </a:p>
        </p:txBody>
      </p:sp>
    </p:spTree>
    <p:extLst>
      <p:ext uri="{BB962C8B-B14F-4D97-AF65-F5344CB8AC3E}">
        <p14:creationId xmlns:p14="http://schemas.microsoft.com/office/powerpoint/2010/main" val="339281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graphe n'est pas forcément lisibles dans chacun de ses points, mais l'idée est de montrer que les actions couches lavables sont déjà répandues, ce qui peut être rassurant pour certaines personnes.</a:t>
            </a:r>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8</a:t>
            </a:fld>
            <a:endParaRPr lang="fr-FR"/>
          </a:p>
        </p:txBody>
      </p:sp>
    </p:spTree>
    <p:extLst>
      <p:ext uri="{BB962C8B-B14F-4D97-AF65-F5344CB8AC3E}">
        <p14:creationId xmlns:p14="http://schemas.microsoft.com/office/powerpoint/2010/main" val="139654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effectLst/>
                <a:latin typeface="+mn-lt"/>
                <a:ea typeface="+mn-ea"/>
                <a:cs typeface="+mn-cs"/>
              </a:rPr>
              <a:t>Dépenses </a:t>
            </a:r>
            <a:r>
              <a:rPr lang="fr-FR" sz="1200" kern="1200" dirty="0" smtClean="0">
                <a:effectLst/>
                <a:latin typeface="+mn-lt"/>
                <a:ea typeface="+mn-ea"/>
                <a:cs typeface="+mn-cs"/>
              </a:rPr>
              <a:t>d'un ménage avec</a:t>
            </a:r>
            <a:r>
              <a:rPr lang="fr-FR" sz="1200" kern="1200" baseline="0" dirty="0" smtClean="0">
                <a:effectLst/>
                <a:latin typeface="+mn-lt"/>
                <a:ea typeface="+mn-ea"/>
                <a:cs typeface="+mn-cs"/>
              </a:rPr>
              <a:t> un enfant, sur 2,5 ans (âge de propreté) :</a:t>
            </a:r>
          </a:p>
          <a:p>
            <a:pPr marL="171450" indent="-171450">
              <a:buFontTx/>
              <a:buChar char="-"/>
            </a:pPr>
            <a:r>
              <a:rPr lang="fr-FR" sz="1200" kern="1200" dirty="0" smtClean="0">
                <a:effectLst/>
                <a:latin typeface="+mn-lt"/>
                <a:ea typeface="+mn-ea"/>
                <a:cs typeface="+mn-cs"/>
              </a:rPr>
              <a:t>pour les couches jetables : </a:t>
            </a:r>
            <a:r>
              <a:rPr lang="fr-FR" sz="1200" b="1" kern="1200" dirty="0" smtClean="0">
                <a:effectLst/>
                <a:latin typeface="+mn-lt"/>
                <a:ea typeface="+mn-ea"/>
                <a:cs typeface="+mn-cs"/>
              </a:rPr>
              <a:t>750 à 2 000 € </a:t>
            </a:r>
            <a:r>
              <a:rPr lang="fr-FR" sz="1200" kern="1200" baseline="0" dirty="0" smtClean="0">
                <a:effectLst/>
                <a:latin typeface="+mn-lt"/>
                <a:ea typeface="+mn-ea"/>
                <a:cs typeface="+mn-cs"/>
              </a:rPr>
              <a:t>selon le type de couches utilisées (de 0,15 à 0,40 € la couche) ;</a:t>
            </a:r>
            <a:br>
              <a:rPr lang="fr-FR" sz="1200" kern="1200" baseline="0" dirty="0" smtClean="0">
                <a:effectLst/>
                <a:latin typeface="+mn-lt"/>
                <a:ea typeface="+mn-ea"/>
                <a:cs typeface="+mn-cs"/>
              </a:rPr>
            </a:br>
            <a:r>
              <a:rPr lang="fr-FR" sz="1200" kern="1200" baseline="0" dirty="0" smtClean="0">
                <a:effectLst/>
                <a:latin typeface="+mn-lt"/>
                <a:ea typeface="+mn-ea"/>
                <a:cs typeface="+mn-cs"/>
              </a:rPr>
              <a:t>sans compter le traitement des déchets, à ajouter en cas de redevance incitative, estimée de l'ordre de 75 €.</a:t>
            </a:r>
          </a:p>
          <a:p>
            <a:pPr marL="171450" indent="-171450">
              <a:buFontTx/>
              <a:buChar char="-"/>
            </a:pPr>
            <a:r>
              <a:rPr lang="fr-FR" sz="1200" kern="1200" baseline="0" dirty="0" smtClean="0">
                <a:effectLst/>
                <a:latin typeface="+mn-lt"/>
                <a:ea typeface="+mn-ea"/>
                <a:cs typeface="+mn-cs"/>
              </a:rPr>
              <a:t>pour les couches lavables : 350 à 600 € pour l'achat des couches (15 à 20 couches en 2 tailles différentes), 50 € pour les feuillets de protection, environ 90 € pour les machines (eau, lessive, électricité) ;</a:t>
            </a:r>
            <a:br>
              <a:rPr lang="fr-FR" sz="1200" kern="1200" baseline="0" dirty="0" smtClean="0">
                <a:effectLst/>
                <a:latin typeface="+mn-lt"/>
                <a:ea typeface="+mn-ea"/>
                <a:cs typeface="+mn-cs"/>
              </a:rPr>
            </a:br>
            <a:r>
              <a:rPr lang="fr-FR" sz="1200" kern="1200" baseline="0" dirty="0" smtClean="0">
                <a:effectLst/>
                <a:latin typeface="+mn-lt"/>
                <a:ea typeface="+mn-ea"/>
                <a:cs typeface="+mn-cs"/>
              </a:rPr>
              <a:t>soit </a:t>
            </a:r>
            <a:r>
              <a:rPr lang="fr-FR" sz="1200" b="1" kern="1200" baseline="0" dirty="0" smtClean="0">
                <a:effectLst/>
                <a:latin typeface="+mn-lt"/>
                <a:ea typeface="+mn-ea"/>
                <a:cs typeface="+mn-cs"/>
              </a:rPr>
              <a:t>490 à 740 €</a:t>
            </a:r>
          </a:p>
          <a:p>
            <a:endParaRPr lang="fr-FR" sz="1200" kern="1200" dirty="0" smtClean="0">
              <a:solidFill>
                <a:schemeClr val="accent3"/>
              </a:solidFill>
              <a:effectLst/>
              <a:latin typeface="+mn-lt"/>
              <a:ea typeface="+mn-ea"/>
              <a:cs typeface="+mn-cs"/>
            </a:endParaRPr>
          </a:p>
          <a:p>
            <a:r>
              <a:rPr lang="fr-FR" sz="1200" kern="1200" dirty="0" smtClean="0">
                <a:solidFill>
                  <a:schemeClr val="tx1"/>
                </a:solidFill>
                <a:effectLst/>
                <a:latin typeface="+mn-lt"/>
                <a:ea typeface="+mn-ea"/>
                <a:cs typeface="+mn-cs"/>
              </a:rPr>
              <a:t>Source FNE : </a:t>
            </a:r>
          </a:p>
          <a:p>
            <a:r>
              <a:rPr lang="fr-FR" sz="1200" kern="1200" dirty="0" smtClean="0">
                <a:solidFill>
                  <a:schemeClr val="tx1"/>
                </a:solidFill>
                <a:effectLst/>
                <a:latin typeface="+mn-lt"/>
                <a:ea typeface="+mn-ea"/>
                <a:cs typeface="+mn-cs"/>
              </a:rPr>
              <a:t>"Les couches lavables : Pourquoi et comment agir ? - État des lieux, enjeux &amp; pistes pour agir", dossier thématique, FNE, Juin 2010, 56 p.</a:t>
            </a:r>
          </a:p>
          <a:p>
            <a:r>
              <a:rPr lang="fr-FR" sz="1200" u="sng" kern="1200" dirty="0" smtClean="0">
                <a:solidFill>
                  <a:schemeClr val="tx1"/>
                </a:solidFill>
                <a:effectLst/>
                <a:latin typeface="+mn-lt"/>
                <a:ea typeface="+mn-ea"/>
                <a:cs typeface="+mn-cs"/>
                <a:hlinkClick r:id="rId3"/>
              </a:rPr>
              <a:t>http://preventiondechets.fne.asso.fr/fr/jagis/utiliser-des-couches-lavables.html</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endParaRPr lang="fr-FR" dirty="0" smtClean="0"/>
          </a:p>
          <a:p>
            <a:r>
              <a:rPr lang="fr-FR" u="sng" dirty="0" smtClean="0"/>
              <a:t>Autre exemple </a:t>
            </a:r>
            <a:r>
              <a:rPr lang="fr-FR" dirty="0" smtClean="0"/>
              <a:t>: l'opération bébés témoins de Morlaix Communauté</a:t>
            </a:r>
          </a:p>
          <a:p>
            <a:r>
              <a:rPr lang="fr-FR" dirty="0" smtClean="0"/>
              <a:t>Le</a:t>
            </a:r>
            <a:r>
              <a:rPr lang="fr-FR" baseline="0" dirty="0" smtClean="0"/>
              <a:t>s pratiques des familles constatées lors de l'opération (incluant une utilisation </a:t>
            </a:r>
            <a:r>
              <a:rPr lang="fr-FR" u="sng" baseline="0" dirty="0" smtClean="0"/>
              <a:t>mixte</a:t>
            </a:r>
            <a:r>
              <a:rPr lang="fr-FR" baseline="0" dirty="0" smtClean="0"/>
              <a:t> lavables / jetables) a permis de montrer un </a:t>
            </a:r>
            <a:r>
              <a:rPr lang="fr-FR" b="1" baseline="0" dirty="0" smtClean="0"/>
              <a:t>gain de 410 € sur 2,5 </a:t>
            </a:r>
            <a:r>
              <a:rPr lang="fr-FR" b="1" baseline="0" dirty="0" smtClean="0"/>
              <a:t>ans</a:t>
            </a:r>
            <a:r>
              <a:rPr lang="fr-FR" dirty="0"/>
              <a:t> </a:t>
            </a:r>
            <a:r>
              <a:rPr lang="fr-FR" baseline="0" dirty="0" smtClean="0"/>
              <a:t>(+ </a:t>
            </a:r>
            <a:r>
              <a:rPr lang="fr-FR" baseline="0" dirty="0" smtClean="0"/>
              <a:t>72 € pour le traitement de déchet).</a:t>
            </a:r>
            <a:endParaRPr lang="fr-FR" dirty="0" smtClean="0"/>
          </a:p>
          <a:p>
            <a:r>
              <a:rPr lang="fr-FR" dirty="0" smtClean="0"/>
              <a:t>http://optigede.ademe.fr/fiche/operation-bebes-temoins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8ED507-67EE-452D-BC4E-22AAADF3566B}" type="slidenum">
              <a:rPr lang="fr-FR" smtClean="0"/>
              <a:t>9</a:t>
            </a:fld>
            <a:endParaRPr lang="fr-FR"/>
          </a:p>
        </p:txBody>
      </p:sp>
    </p:spTree>
    <p:extLst>
      <p:ext uri="{BB962C8B-B14F-4D97-AF65-F5344CB8AC3E}">
        <p14:creationId xmlns:p14="http://schemas.microsoft.com/office/powerpoint/2010/main" val="320244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3200" b="1" spc="-80" baseline="0">
                <a:solidFill>
                  <a:schemeClr val="tx1"/>
                </a:solidFill>
                <a:latin typeface="+mn-lt"/>
              </a:defRPr>
            </a:lvl1pPr>
          </a:lstStyle>
          <a:p>
            <a:r>
              <a:rPr lang="fr-FR" dirty="0" smtClean="0"/>
              <a:t>Modifiez le style du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1pPr marL="342900" indent="-342900">
              <a:spcAft>
                <a:spcPts val="0"/>
              </a:spcAft>
              <a:buFont typeface="Arial" pitchFamily="34" charset="0"/>
              <a:buChar char="•"/>
              <a:defRPr/>
            </a:lvl1pPr>
            <a:lvl2pPr>
              <a:spcBef>
                <a:spcPts val="0"/>
              </a:spcBef>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March 19,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51663BA-01FC-4367-B6F3-ABB2645D55F1}" type="datetime4">
              <a:rPr lang="en-US" smtClean="0"/>
              <a:pPr/>
              <a:t>March 19, 2013</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19,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March 19,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19,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19,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EAD5615-7F4F-4584-84D5-CC95918C321F}" type="datetime4">
              <a:rPr lang="en-US" smtClean="0"/>
              <a:pPr/>
              <a:t>March 19,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EA923-9BEE-48CE-9F28-5B525F399BAD}" type="datetime4">
              <a:rPr lang="en-US" smtClean="0"/>
              <a:pPr/>
              <a:t>March 19,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fr-FR" smtClean="0"/>
              <a:t>Modifiez le style du titre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43192" cy="1371600"/>
          </a:xfrm>
          <a:prstGeom prst="rect">
            <a:avLst/>
          </a:prstGeom>
        </p:spPr>
        <p:txBody>
          <a:bodyPr vert="horz" lIns="91440" tIns="45720" rIns="91440" bIns="45720" rtlCol="0" anchor="b">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2800" kern="1200" cap="all" spc="-60" baseline="0">
          <a:solidFill>
            <a:schemeClr val="tx2"/>
          </a:solidFill>
          <a:latin typeface="+mn-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2000" b="1" kern="1200">
          <a:solidFill>
            <a:schemeClr val="tx1"/>
          </a:solidFill>
          <a:latin typeface="+mn-lt"/>
          <a:ea typeface="+mn-ea"/>
          <a:cs typeface="+mn-cs"/>
        </a:defRPr>
      </a:lvl1pPr>
      <a:lvl2pPr marL="457200" indent="-182880" algn="l" defTabSz="914400" rtl="0" eaLnBrk="1" latinLnBrk="0" hangingPunct="1">
        <a:spcBef>
          <a:spcPts val="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Couches lavables :</a:t>
            </a:r>
            <a:br>
              <a:rPr lang="fr-FR" dirty="0" smtClean="0"/>
            </a:br>
            <a:r>
              <a:rPr lang="fr-FR" dirty="0" smtClean="0"/>
              <a:t>éléments d'argumentaire</a:t>
            </a:r>
            <a:br>
              <a:rPr lang="fr-FR" dirty="0" smtClean="0"/>
            </a:br>
            <a:r>
              <a:rPr lang="fr-FR" dirty="0" smtClean="0"/>
              <a:t>(à adapter à son public cible)</a:t>
            </a:r>
            <a:endParaRPr lang="fr-FR" dirty="0"/>
          </a:p>
        </p:txBody>
      </p:sp>
      <p:sp>
        <p:nvSpPr>
          <p:cNvPr id="3" name="Sous-titre 2"/>
          <p:cNvSpPr>
            <a:spLocks noGrp="1"/>
          </p:cNvSpPr>
          <p:nvPr>
            <p:ph type="subTitle" idx="1"/>
          </p:nvPr>
        </p:nvSpPr>
        <p:spPr/>
        <p:txBody>
          <a:bodyPr/>
          <a:lstStyle/>
          <a:p>
            <a:r>
              <a:rPr lang="fr-FR" dirty="0" smtClean="0"/>
              <a:t>Pourquoi s'intéresser aux couches lavables ?</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a:t>
            </a:fld>
            <a:endParaRPr lang="en-US" dirty="0"/>
          </a:p>
        </p:txBody>
      </p:sp>
      <p:pic>
        <p:nvPicPr>
          <p:cNvPr id="1026" name="Picture 2" descr="\\ademe.intra\ANGERS$\SERVICES\SPGD\dreschm\ADEME\Internet\Optigede\Charte\Optigede_logo-slogan-u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6264"/>
            <a:ext cx="3291906" cy="101416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99592" y="548680"/>
            <a:ext cx="2160240" cy="369332"/>
          </a:xfrm>
          <a:prstGeom prst="rect">
            <a:avLst/>
          </a:prstGeom>
          <a:noFill/>
        </p:spPr>
        <p:txBody>
          <a:bodyPr wrap="square" rtlCol="0">
            <a:spAutoFit/>
          </a:bodyPr>
          <a:lstStyle/>
          <a:p>
            <a:endParaRPr lang="fr-FR" dirty="0"/>
          </a:p>
        </p:txBody>
      </p:sp>
      <p:sp>
        <p:nvSpPr>
          <p:cNvPr id="8" name="Rectangle 7"/>
          <p:cNvSpPr/>
          <p:nvPr/>
        </p:nvSpPr>
        <p:spPr>
          <a:xfrm>
            <a:off x="5492599" y="471735"/>
            <a:ext cx="3036409" cy="523220"/>
          </a:xfrm>
          <a:prstGeom prst="rect">
            <a:avLst/>
          </a:prstGeom>
        </p:spPr>
        <p:txBody>
          <a:bodyPr wrap="none">
            <a:spAutoFit/>
          </a:bodyPr>
          <a:lstStyle/>
          <a:p>
            <a:r>
              <a:rPr lang="fr-FR" sz="1400" b="1" dirty="0" smtClean="0">
                <a:solidFill>
                  <a:srgbClr val="BD5412"/>
                </a:solidFill>
                <a:ea typeface="Times New Roman"/>
              </a:rPr>
              <a:t>Boîte à outils "Couches lavables"</a:t>
            </a:r>
          </a:p>
          <a:p>
            <a:r>
              <a:rPr lang="fr-FR" sz="1400" b="1" dirty="0" smtClean="0">
                <a:solidFill>
                  <a:srgbClr val="BD5412"/>
                </a:solidFill>
                <a:ea typeface="Times New Roman"/>
              </a:rPr>
              <a:t>Outil CL3</a:t>
            </a:r>
            <a:endParaRPr lang="fr-FR" sz="1400" dirty="0"/>
          </a:p>
        </p:txBody>
      </p:sp>
    </p:spTree>
    <p:extLst>
      <p:ext uri="{BB962C8B-B14F-4D97-AF65-F5344CB8AC3E}">
        <p14:creationId xmlns:p14="http://schemas.microsoft.com/office/powerpoint/2010/main" val="58700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avantages pour les crèches ?</a:t>
            </a:r>
            <a:endParaRPr lang="fr-FR" dirty="0"/>
          </a:p>
        </p:txBody>
      </p:sp>
      <p:sp>
        <p:nvSpPr>
          <p:cNvPr id="3" name="Espace réservé du contenu 2"/>
          <p:cNvSpPr>
            <a:spLocks noGrp="1"/>
          </p:cNvSpPr>
          <p:nvPr>
            <p:ph idx="1"/>
          </p:nvPr>
        </p:nvSpPr>
        <p:spPr>
          <a:xfrm>
            <a:off x="457200" y="1752600"/>
            <a:ext cx="7620000" cy="4772744"/>
          </a:xfrm>
        </p:spPr>
        <p:txBody>
          <a:bodyPr>
            <a:normAutofit/>
          </a:bodyPr>
          <a:lstStyle/>
          <a:p>
            <a:r>
              <a:rPr lang="fr-FR" dirty="0" smtClean="0"/>
              <a:t>Gain économique possible</a:t>
            </a:r>
          </a:p>
          <a:p>
            <a:pPr lvl="1"/>
            <a:r>
              <a:rPr lang="fr-FR" dirty="0"/>
              <a:t>obligation de fournir les couches selon la PSU</a:t>
            </a:r>
          </a:p>
          <a:p>
            <a:pPr lvl="1"/>
            <a:r>
              <a:rPr lang="fr-FR" dirty="0" smtClean="0"/>
              <a:t>dépend :</a:t>
            </a:r>
          </a:p>
          <a:p>
            <a:pPr lvl="2"/>
            <a:r>
              <a:rPr lang="fr-FR" dirty="0" smtClean="0"/>
              <a:t>du mode de lavage (interne, externe)</a:t>
            </a:r>
          </a:p>
          <a:p>
            <a:pPr lvl="2"/>
            <a:r>
              <a:rPr lang="fr-FR" dirty="0" smtClean="0"/>
              <a:t>de la location ou l'achat des couches lavables</a:t>
            </a:r>
          </a:p>
          <a:p>
            <a:pPr lvl="2"/>
            <a:r>
              <a:rPr lang="fr-FR" dirty="0" smtClean="0"/>
              <a:t>du coût d'enlèvement des déchets (plus favorable si la redevance incitative ou la redevance spéciale est en place)</a:t>
            </a:r>
          </a:p>
          <a:p>
            <a:pPr lvl="2"/>
            <a:r>
              <a:rPr lang="fr-FR" dirty="0" smtClean="0"/>
              <a:t>du coût des couches jetables (souvent bas car négocié)</a:t>
            </a:r>
          </a:p>
          <a:p>
            <a:r>
              <a:rPr lang="fr-FR" dirty="0" smtClean="0"/>
              <a:t>Gain sur le poids des poubelles (moins pénibles à sortir)</a:t>
            </a:r>
          </a:p>
          <a:p>
            <a:r>
              <a:rPr lang="fr-FR" dirty="0" smtClean="0"/>
              <a:t>Image positive de la crèche car innovante, valorisation du personnel</a:t>
            </a:r>
          </a:p>
          <a:p>
            <a:r>
              <a:rPr lang="fr-FR" dirty="0" smtClean="0"/>
              <a:t>Vers une démarche </a:t>
            </a:r>
            <a:r>
              <a:rPr lang="fr-FR" dirty="0" err="1" smtClean="0"/>
              <a:t>éco-responsable</a:t>
            </a:r>
            <a:r>
              <a:rPr lang="fr-FR" dirty="0" smtClean="0"/>
              <a:t> : les couches lavables sont un 1</a:t>
            </a:r>
            <a:r>
              <a:rPr lang="fr-FR" baseline="30000" dirty="0" smtClean="0"/>
              <a:t>er</a:t>
            </a:r>
            <a:r>
              <a:rPr lang="fr-FR" dirty="0" smtClean="0"/>
              <a:t> pas ou une continuité</a:t>
            </a:r>
          </a:p>
          <a:p>
            <a:endParaRPr lang="fr-FR" dirty="0" smtClean="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10</a:t>
            </a:fld>
            <a:endParaRPr lang="en-US"/>
          </a:p>
        </p:txBody>
      </p:sp>
    </p:spTree>
    <p:extLst>
      <p:ext uri="{BB962C8B-B14F-4D97-AF65-F5344CB8AC3E}">
        <p14:creationId xmlns:p14="http://schemas.microsoft.com/office/powerpoint/2010/main" val="336198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7859216" cy="1371600"/>
          </a:xfrm>
        </p:spPr>
        <p:txBody>
          <a:bodyPr/>
          <a:lstStyle/>
          <a:p>
            <a:r>
              <a:rPr lang="fr-FR" dirty="0" smtClean="0"/>
              <a:t>Quels Avantages pour la collectivité ?</a:t>
            </a:r>
            <a:br>
              <a:rPr lang="fr-FR" dirty="0" smtClean="0"/>
            </a:br>
            <a:endParaRPr lang="fr-FR" dirty="0"/>
          </a:p>
        </p:txBody>
      </p:sp>
      <p:sp>
        <p:nvSpPr>
          <p:cNvPr id="3" name="Espace réservé du contenu 2"/>
          <p:cNvSpPr>
            <a:spLocks noGrp="1"/>
          </p:cNvSpPr>
          <p:nvPr>
            <p:ph idx="1"/>
          </p:nvPr>
        </p:nvSpPr>
        <p:spPr>
          <a:xfrm>
            <a:off x="457200" y="1340768"/>
            <a:ext cx="8003232" cy="5112568"/>
          </a:xfrm>
        </p:spPr>
        <p:txBody>
          <a:bodyPr>
            <a:normAutofit fontScale="92500" lnSpcReduction="10000"/>
          </a:bodyPr>
          <a:lstStyle/>
          <a:p>
            <a:r>
              <a:rPr lang="fr-FR" dirty="0"/>
              <a:t>Une diminution des OM non valorisables suite aux actions et donc </a:t>
            </a:r>
            <a:r>
              <a:rPr lang="fr-FR" dirty="0" smtClean="0"/>
              <a:t>une diminution des </a:t>
            </a:r>
            <a:r>
              <a:rPr lang="fr-FR" dirty="0"/>
              <a:t>coûts de collecte et de </a:t>
            </a:r>
            <a:r>
              <a:rPr lang="fr-FR" dirty="0" smtClean="0"/>
              <a:t>traitement</a:t>
            </a:r>
          </a:p>
          <a:p>
            <a:pPr lvl="8"/>
            <a:endParaRPr lang="fr-FR" dirty="0" smtClean="0"/>
          </a:p>
          <a:p>
            <a:r>
              <a:rPr lang="fr-FR" dirty="0" smtClean="0"/>
              <a:t>Le lien avec d'autres politiques</a:t>
            </a:r>
          </a:p>
          <a:p>
            <a:pPr lvl="1"/>
            <a:r>
              <a:rPr lang="fr-FR" dirty="0" smtClean="0"/>
              <a:t>petite enfance</a:t>
            </a:r>
          </a:p>
          <a:p>
            <a:pPr lvl="1"/>
            <a:r>
              <a:rPr lang="fr-FR" dirty="0" smtClean="0"/>
              <a:t>développement économique</a:t>
            </a:r>
          </a:p>
          <a:p>
            <a:pPr lvl="1"/>
            <a:r>
              <a:rPr lang="fr-FR" dirty="0" smtClean="0"/>
              <a:t>économie sociale et </a:t>
            </a:r>
            <a:r>
              <a:rPr lang="fr-FR" dirty="0" smtClean="0"/>
              <a:t>solidaire</a:t>
            </a:r>
          </a:p>
          <a:p>
            <a:pPr lvl="8"/>
            <a:endParaRPr lang="fr-FR" dirty="0" smtClean="0"/>
          </a:p>
          <a:p>
            <a:r>
              <a:rPr lang="fr-FR" dirty="0" smtClean="0"/>
              <a:t>Le </a:t>
            </a:r>
            <a:r>
              <a:rPr lang="fr-FR" dirty="0" smtClean="0"/>
              <a:t>développement  ou la consolidation d'activités économiques locales </a:t>
            </a:r>
          </a:p>
          <a:p>
            <a:pPr lvl="1"/>
            <a:r>
              <a:rPr lang="fr-FR" dirty="0" smtClean="0"/>
              <a:t>prestataire de location /  lavage des couches </a:t>
            </a:r>
          </a:p>
          <a:p>
            <a:pPr lvl="1"/>
            <a:r>
              <a:rPr lang="fr-FR" dirty="0"/>
              <a:t>fabricant de couches</a:t>
            </a:r>
          </a:p>
          <a:p>
            <a:pPr lvl="1"/>
            <a:r>
              <a:rPr lang="fr-FR" dirty="0" smtClean="0"/>
              <a:t>blanchisseries souhaitant se diversifier</a:t>
            </a:r>
          </a:p>
          <a:p>
            <a:pPr lvl="1"/>
            <a:r>
              <a:rPr lang="fr-FR" dirty="0" smtClean="0"/>
              <a:t>partenariat possible avec l'économie sociale et </a:t>
            </a:r>
            <a:r>
              <a:rPr lang="fr-FR" dirty="0" smtClean="0"/>
              <a:t>solidaire</a:t>
            </a:r>
          </a:p>
          <a:p>
            <a:pPr lvl="8"/>
            <a:endParaRPr lang="fr-FR" dirty="0" smtClean="0"/>
          </a:p>
          <a:p>
            <a:r>
              <a:rPr lang="fr-FR" dirty="0"/>
              <a:t>Nourrit sa démarche d'éco-exemplarité </a:t>
            </a:r>
            <a:endParaRPr lang="fr-FR" dirty="0" smtClean="0"/>
          </a:p>
          <a:p>
            <a:pPr lvl="1"/>
            <a:r>
              <a:rPr lang="fr-FR" dirty="0" smtClean="0"/>
              <a:t>sur </a:t>
            </a:r>
            <a:r>
              <a:rPr lang="fr-FR" dirty="0"/>
              <a:t>ses </a:t>
            </a:r>
            <a:r>
              <a:rPr lang="fr-FR" dirty="0" smtClean="0"/>
              <a:t>crèches</a:t>
            </a:r>
          </a:p>
          <a:p>
            <a:pPr lvl="1"/>
            <a:r>
              <a:rPr lang="fr-FR" dirty="0" smtClean="0"/>
              <a:t>vers </a:t>
            </a:r>
            <a:r>
              <a:rPr lang="fr-FR" dirty="0"/>
              <a:t>son </a:t>
            </a:r>
            <a:r>
              <a:rPr lang="fr-FR" dirty="0" smtClean="0"/>
              <a:t>personnel (système de prêt par exemple)</a:t>
            </a:r>
            <a:endParaRPr lang="fr-FR" dirty="0"/>
          </a:p>
          <a:p>
            <a:pPr lvl="1"/>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11</a:t>
            </a:fld>
            <a:endParaRPr lang="en-US" dirty="0"/>
          </a:p>
        </p:txBody>
      </p:sp>
    </p:spTree>
    <p:extLst>
      <p:ext uri="{BB962C8B-B14F-4D97-AF65-F5344CB8AC3E}">
        <p14:creationId xmlns:p14="http://schemas.microsoft.com/office/powerpoint/2010/main" val="254972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types d'actions ?</a:t>
            </a:r>
            <a:br>
              <a:rPr lang="fr-FR" dirty="0" smtClean="0"/>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41481526"/>
              </p:ext>
            </p:extLst>
          </p:nvPr>
        </p:nvGraphicFramePr>
        <p:xfrm>
          <a:off x="457200" y="1124744"/>
          <a:ext cx="7620000" cy="5602440"/>
        </p:xfrm>
        <a:graphic>
          <a:graphicData uri="http://schemas.openxmlformats.org/drawingml/2006/table">
            <a:tbl>
              <a:tblPr firstRow="1" bandRow="1">
                <a:tableStyleId>{5C22544A-7EE6-4342-B048-85BDC9FD1C3A}</a:tableStyleId>
              </a:tblPr>
              <a:tblGrid>
                <a:gridCol w="2242592"/>
                <a:gridCol w="2837408"/>
                <a:gridCol w="2540000"/>
              </a:tblGrid>
              <a:tr h="1152128">
                <a:tc>
                  <a:txBody>
                    <a:bodyPr/>
                    <a:lstStyle/>
                    <a:p>
                      <a:pPr algn="l">
                        <a:spcAft>
                          <a:spcPts val="0"/>
                        </a:spcAft>
                      </a:pPr>
                      <a:r>
                        <a:rPr lang="fr-FR" sz="1800" b="1" dirty="0">
                          <a:effectLst/>
                          <a:latin typeface="Arial"/>
                          <a:ea typeface="Times New Roman"/>
                          <a:cs typeface="Times New Roman"/>
                        </a:rPr>
                        <a:t>Vers le particulier</a:t>
                      </a:r>
                      <a:endParaRPr lang="fr-FR" sz="1800" dirty="0">
                        <a:effectLst/>
                        <a:latin typeface="Arial"/>
                        <a:ea typeface="Times New Roman"/>
                        <a:cs typeface="Times New Roman"/>
                      </a:endParaRPr>
                    </a:p>
                  </a:txBody>
                  <a:tcPr marL="68580" marR="68580" marT="0" marB="0"/>
                </a:tc>
                <a:tc>
                  <a:txBody>
                    <a:bodyPr/>
                    <a:lstStyle/>
                    <a:p>
                      <a:pPr algn="l">
                        <a:spcAft>
                          <a:spcPts val="0"/>
                        </a:spcAft>
                      </a:pPr>
                      <a:r>
                        <a:rPr lang="fr-FR" sz="1800" b="1" dirty="0">
                          <a:effectLst/>
                          <a:latin typeface="Arial"/>
                          <a:ea typeface="Times New Roman"/>
                          <a:cs typeface="Times New Roman"/>
                        </a:rPr>
                        <a:t>Vers les professionnels </a:t>
                      </a:r>
                      <a:r>
                        <a:rPr lang="fr-FR" sz="1600" b="0" dirty="0">
                          <a:effectLst/>
                          <a:latin typeface="Arial"/>
                          <a:ea typeface="Times New Roman"/>
                          <a:cs typeface="Times New Roman"/>
                        </a:rPr>
                        <a:t>(crèches, maternités, maisons de retraite, assistantes maternelles)</a:t>
                      </a:r>
                    </a:p>
                  </a:txBody>
                  <a:tcPr marL="68580" marR="68580" marT="0" marB="0"/>
                </a:tc>
                <a:tc>
                  <a:txBody>
                    <a:bodyPr/>
                    <a:lstStyle/>
                    <a:p>
                      <a:pPr algn="l">
                        <a:spcAft>
                          <a:spcPts val="0"/>
                        </a:spcAft>
                      </a:pPr>
                      <a:r>
                        <a:rPr lang="fr-FR" sz="1800" b="1">
                          <a:effectLst/>
                          <a:latin typeface="Arial"/>
                          <a:ea typeface="Times New Roman"/>
                          <a:cs typeface="Times New Roman"/>
                        </a:rPr>
                        <a:t>Soutien territorial</a:t>
                      </a:r>
                      <a:endParaRPr lang="fr-FR" sz="1800">
                        <a:effectLst/>
                        <a:latin typeface="Arial"/>
                        <a:ea typeface="Times New Roman"/>
                        <a:cs typeface="Times New Roman"/>
                      </a:endParaRPr>
                    </a:p>
                  </a:txBody>
                  <a:tcPr marL="68580" marR="68580" marT="0" marB="0"/>
                </a:tc>
              </a:tr>
              <a:tr h="1226408">
                <a:tc>
                  <a:txBody>
                    <a:bodyPr/>
                    <a:lstStyle/>
                    <a:p>
                      <a:pPr algn="l">
                        <a:spcAft>
                          <a:spcPts val="0"/>
                        </a:spcAft>
                      </a:pPr>
                      <a:r>
                        <a:rPr lang="fr-FR" sz="1800" dirty="0" smtClean="0">
                          <a:effectLst/>
                          <a:latin typeface="Arial"/>
                          <a:ea typeface="Times New Roman"/>
                          <a:cs typeface="Times New Roman"/>
                        </a:rPr>
                        <a:t>Sensibilisation (</a:t>
                      </a:r>
                      <a:r>
                        <a:rPr lang="fr-FR" sz="1600" dirty="0" smtClean="0">
                          <a:effectLst/>
                          <a:latin typeface="Arial"/>
                          <a:ea typeface="Times New Roman"/>
                          <a:cs typeface="Times New Roman"/>
                        </a:rPr>
                        <a:t>plaquette</a:t>
                      </a:r>
                      <a:r>
                        <a:rPr lang="fr-FR" sz="1600" dirty="0">
                          <a:effectLst/>
                          <a:latin typeface="Arial"/>
                          <a:ea typeface="Times New Roman"/>
                          <a:cs typeface="Times New Roman"/>
                        </a:rPr>
                        <a:t>,</a:t>
                      </a:r>
                      <a:r>
                        <a:rPr lang="fr-FR" sz="1800" dirty="0">
                          <a:effectLst/>
                          <a:latin typeface="Arial"/>
                          <a:ea typeface="Times New Roman"/>
                          <a:cs typeface="Times New Roman"/>
                        </a:rPr>
                        <a:t> </a:t>
                      </a:r>
                      <a:r>
                        <a:rPr lang="fr-FR" sz="1600" dirty="0">
                          <a:effectLst/>
                          <a:latin typeface="Arial"/>
                          <a:ea typeface="Times New Roman"/>
                          <a:cs typeface="Times New Roman"/>
                        </a:rPr>
                        <a:t>stand</a:t>
                      </a:r>
                      <a:r>
                        <a:rPr lang="fr-FR" sz="1800" dirty="0">
                          <a:effectLst/>
                          <a:latin typeface="Arial"/>
                          <a:ea typeface="Times New Roman"/>
                          <a:cs typeface="Times New Roman"/>
                        </a:rPr>
                        <a:t> </a:t>
                      </a:r>
                      <a:r>
                        <a:rPr lang="fr-FR" sz="1600" dirty="0">
                          <a:effectLst/>
                          <a:latin typeface="Arial"/>
                          <a:ea typeface="Times New Roman"/>
                          <a:cs typeface="Times New Roman"/>
                        </a:rPr>
                        <a:t>de</a:t>
                      </a:r>
                      <a:r>
                        <a:rPr lang="fr-FR" sz="1800" dirty="0">
                          <a:effectLst/>
                          <a:latin typeface="Arial"/>
                          <a:ea typeface="Times New Roman"/>
                          <a:cs typeface="Times New Roman"/>
                        </a:rPr>
                        <a:t> </a:t>
                      </a:r>
                      <a:r>
                        <a:rPr lang="fr-FR" sz="1600" dirty="0">
                          <a:effectLst/>
                          <a:latin typeface="Arial"/>
                          <a:ea typeface="Times New Roman"/>
                          <a:cs typeface="Times New Roman"/>
                        </a:rPr>
                        <a:t>démonstration,</a:t>
                      </a:r>
                      <a:r>
                        <a:rPr lang="fr-FR" sz="1800" dirty="0">
                          <a:effectLst/>
                          <a:latin typeface="Arial"/>
                          <a:ea typeface="Times New Roman"/>
                          <a:cs typeface="Times New Roman"/>
                        </a:rPr>
                        <a:t> </a:t>
                      </a:r>
                      <a:r>
                        <a:rPr lang="fr-FR" sz="1600" dirty="0">
                          <a:effectLst/>
                          <a:latin typeface="Arial"/>
                          <a:ea typeface="Times New Roman"/>
                          <a:cs typeface="Times New Roman"/>
                        </a:rPr>
                        <a:t>réunion</a:t>
                      </a:r>
                      <a:r>
                        <a:rPr lang="fr-FR" sz="1800" dirty="0">
                          <a:effectLst/>
                          <a:latin typeface="Arial"/>
                          <a:ea typeface="Times New Roman"/>
                          <a:cs typeface="Times New Roman"/>
                        </a:rPr>
                        <a:t> </a:t>
                      </a:r>
                      <a:r>
                        <a:rPr lang="fr-FR" sz="1600" dirty="0">
                          <a:effectLst/>
                          <a:latin typeface="Arial"/>
                          <a:ea typeface="Times New Roman"/>
                          <a:cs typeface="Times New Roman"/>
                        </a:rPr>
                        <a:t>d'échange</a:t>
                      </a:r>
                      <a:r>
                        <a:rPr lang="fr-FR" sz="1600" dirty="0" smtClean="0">
                          <a:effectLst/>
                          <a:latin typeface="Arial"/>
                          <a:ea typeface="Times New Roman"/>
                          <a:cs typeface="Times New Roman"/>
                        </a:rPr>
                        <a:t>…)</a:t>
                      </a:r>
                      <a:endParaRPr lang="fr-FR" sz="1600" dirty="0">
                        <a:effectLst/>
                        <a:latin typeface="Arial"/>
                        <a:ea typeface="Times New Roman"/>
                        <a:cs typeface="Times New Roman"/>
                      </a:endParaRPr>
                    </a:p>
                  </a:txBody>
                  <a:tcPr marL="68580" marR="68580" marT="0" marB="0"/>
                </a:tc>
                <a:tc>
                  <a:txBody>
                    <a:bodyPr/>
                    <a:lstStyle/>
                    <a:p>
                      <a:pPr algn="l">
                        <a:spcAft>
                          <a:spcPts val="0"/>
                        </a:spcAft>
                      </a:pPr>
                      <a:r>
                        <a:rPr lang="fr-FR" sz="1800" dirty="0" smtClean="0">
                          <a:effectLst/>
                          <a:latin typeface="Arial"/>
                          <a:ea typeface="Times New Roman"/>
                          <a:cs typeface="Times New Roman"/>
                        </a:rPr>
                        <a:t>Sensibilisation (</a:t>
                      </a:r>
                      <a:r>
                        <a:rPr lang="fr-FR" sz="1600" dirty="0" smtClean="0">
                          <a:effectLst/>
                          <a:latin typeface="Arial"/>
                          <a:ea typeface="Times New Roman"/>
                          <a:cs typeface="Times New Roman"/>
                        </a:rPr>
                        <a:t>plaquette</a:t>
                      </a:r>
                      <a:r>
                        <a:rPr lang="fr-FR" sz="1600" dirty="0">
                          <a:effectLst/>
                          <a:latin typeface="Arial"/>
                          <a:ea typeface="Times New Roman"/>
                          <a:cs typeface="Times New Roman"/>
                        </a:rPr>
                        <a:t>,</a:t>
                      </a:r>
                      <a:r>
                        <a:rPr lang="fr-FR" sz="1800" dirty="0">
                          <a:effectLst/>
                          <a:latin typeface="Arial"/>
                          <a:ea typeface="Times New Roman"/>
                          <a:cs typeface="Times New Roman"/>
                        </a:rPr>
                        <a:t> </a:t>
                      </a:r>
                      <a:r>
                        <a:rPr lang="fr-FR" sz="1600" dirty="0">
                          <a:effectLst/>
                          <a:latin typeface="Arial"/>
                          <a:ea typeface="Times New Roman"/>
                          <a:cs typeface="Times New Roman"/>
                        </a:rPr>
                        <a:t>stand</a:t>
                      </a:r>
                      <a:r>
                        <a:rPr lang="fr-FR" sz="1800" dirty="0">
                          <a:effectLst/>
                          <a:latin typeface="Arial"/>
                          <a:ea typeface="Times New Roman"/>
                          <a:cs typeface="Times New Roman"/>
                        </a:rPr>
                        <a:t> </a:t>
                      </a:r>
                      <a:r>
                        <a:rPr lang="fr-FR" sz="1600" dirty="0">
                          <a:effectLst/>
                          <a:latin typeface="Arial"/>
                          <a:ea typeface="Times New Roman"/>
                          <a:cs typeface="Times New Roman"/>
                        </a:rPr>
                        <a:t>de</a:t>
                      </a:r>
                      <a:r>
                        <a:rPr lang="fr-FR" sz="1800" dirty="0">
                          <a:effectLst/>
                          <a:latin typeface="Arial"/>
                          <a:ea typeface="Times New Roman"/>
                          <a:cs typeface="Times New Roman"/>
                        </a:rPr>
                        <a:t> </a:t>
                      </a:r>
                      <a:r>
                        <a:rPr lang="fr-FR" sz="1600" dirty="0">
                          <a:effectLst/>
                          <a:latin typeface="Arial"/>
                          <a:ea typeface="Times New Roman"/>
                          <a:cs typeface="Times New Roman"/>
                        </a:rPr>
                        <a:t>démonstration,</a:t>
                      </a:r>
                      <a:r>
                        <a:rPr lang="fr-FR" sz="1800" dirty="0">
                          <a:effectLst/>
                          <a:latin typeface="Arial"/>
                          <a:ea typeface="Times New Roman"/>
                          <a:cs typeface="Times New Roman"/>
                        </a:rPr>
                        <a:t> </a:t>
                      </a:r>
                      <a:r>
                        <a:rPr lang="fr-FR" sz="1600" dirty="0">
                          <a:effectLst/>
                          <a:latin typeface="Arial"/>
                          <a:ea typeface="Times New Roman"/>
                          <a:cs typeface="Times New Roman"/>
                        </a:rPr>
                        <a:t>réunion</a:t>
                      </a:r>
                      <a:r>
                        <a:rPr lang="fr-FR" sz="1800" dirty="0">
                          <a:effectLst/>
                          <a:latin typeface="Arial"/>
                          <a:ea typeface="Times New Roman"/>
                          <a:cs typeface="Times New Roman"/>
                        </a:rPr>
                        <a:t> </a:t>
                      </a:r>
                      <a:r>
                        <a:rPr lang="fr-FR" sz="1600" dirty="0">
                          <a:effectLst/>
                          <a:latin typeface="Arial"/>
                          <a:ea typeface="Times New Roman"/>
                          <a:cs typeface="Times New Roman"/>
                        </a:rPr>
                        <a:t>d'échange</a:t>
                      </a:r>
                      <a:r>
                        <a:rPr lang="fr-FR" sz="1600" dirty="0" smtClean="0">
                          <a:effectLst/>
                          <a:latin typeface="Arial"/>
                          <a:ea typeface="Times New Roman"/>
                          <a:cs typeface="Times New Roman"/>
                        </a:rPr>
                        <a:t>…)</a:t>
                      </a:r>
                      <a:endParaRPr lang="fr-FR" sz="1600" dirty="0">
                        <a:effectLst/>
                        <a:latin typeface="Arial"/>
                        <a:ea typeface="Times New Roman"/>
                        <a:cs typeface="Times New Roman"/>
                      </a:endParaRPr>
                    </a:p>
                  </a:txBody>
                  <a:tcPr marL="68580" marR="68580" marT="0" marB="0"/>
                </a:tc>
                <a:tc>
                  <a:txBody>
                    <a:bodyPr/>
                    <a:lstStyle/>
                    <a:p>
                      <a:pPr algn="l">
                        <a:spcAft>
                          <a:spcPts val="0"/>
                        </a:spcAft>
                      </a:pPr>
                      <a:r>
                        <a:rPr lang="fr-FR" sz="1800">
                          <a:effectLst/>
                          <a:latin typeface="Arial"/>
                          <a:ea typeface="Times New Roman"/>
                          <a:cs typeface="Times New Roman"/>
                        </a:rPr>
                        <a:t>Soutien à la mise en place d'une solution de lavage ou de location / lavage</a:t>
                      </a:r>
                    </a:p>
                  </a:txBody>
                  <a:tcPr marL="68580" marR="68580" marT="0" marB="0"/>
                </a:tc>
              </a:tr>
              <a:tr h="1713304">
                <a:tc>
                  <a:txBody>
                    <a:bodyPr/>
                    <a:lstStyle/>
                    <a:p>
                      <a:pPr algn="l">
                        <a:spcAft>
                          <a:spcPts val="0"/>
                        </a:spcAft>
                      </a:pPr>
                      <a:r>
                        <a:rPr lang="fr-FR" sz="1800" dirty="0" smtClean="0">
                          <a:effectLst/>
                          <a:latin typeface="+mn-lt"/>
                          <a:ea typeface="Times New Roman"/>
                          <a:cs typeface="Times New Roman"/>
                        </a:rPr>
                        <a:t>Prêt de changes lavables pour essayer </a:t>
                      </a:r>
                      <a:endParaRPr lang="fr-FR" sz="1800" dirty="0">
                        <a:effectLst/>
                        <a:latin typeface="Arial"/>
                        <a:ea typeface="Times New Roman"/>
                        <a:cs typeface="Times New Roman"/>
                      </a:endParaRPr>
                    </a:p>
                  </a:txBody>
                  <a:tcPr marL="68580" marR="68580" marT="0" marB="0"/>
                </a:tc>
                <a:tc>
                  <a:txBody>
                    <a:bodyPr/>
                    <a:lstStyle/>
                    <a:p>
                      <a:pPr algn="l">
                        <a:spcAft>
                          <a:spcPts val="0"/>
                        </a:spcAft>
                      </a:pPr>
                      <a:r>
                        <a:rPr lang="fr-FR" sz="1800" dirty="0" smtClean="0">
                          <a:effectLst/>
                          <a:latin typeface="Arial"/>
                          <a:ea typeface="Times New Roman"/>
                          <a:cs typeface="Times New Roman"/>
                        </a:rPr>
                        <a:t>Test et généralisation de l'utilisation </a:t>
                      </a:r>
                      <a:r>
                        <a:rPr lang="fr-FR" sz="1800" dirty="0">
                          <a:effectLst/>
                          <a:latin typeface="Arial"/>
                          <a:ea typeface="Times New Roman"/>
                          <a:cs typeface="Times New Roman"/>
                        </a:rPr>
                        <a:t>de </a:t>
                      </a:r>
                      <a:r>
                        <a:rPr lang="fr-FR" sz="1800" dirty="0" smtClean="0">
                          <a:effectLst/>
                          <a:latin typeface="Arial"/>
                          <a:ea typeface="Times New Roman"/>
                          <a:cs typeface="Times New Roman"/>
                        </a:rPr>
                        <a:t>couches lavables </a:t>
                      </a:r>
                      <a:r>
                        <a:rPr lang="fr-FR" sz="1800" dirty="0">
                          <a:effectLst/>
                          <a:latin typeface="Arial"/>
                          <a:ea typeface="Times New Roman"/>
                          <a:cs typeface="Times New Roman"/>
                        </a:rPr>
                        <a:t>en établissement collectif dépendant de la </a:t>
                      </a:r>
                      <a:r>
                        <a:rPr lang="fr-FR" sz="1800" dirty="0" smtClean="0">
                          <a:effectLst/>
                          <a:latin typeface="Arial"/>
                          <a:ea typeface="Times New Roman"/>
                          <a:cs typeface="Times New Roman"/>
                        </a:rPr>
                        <a:t>collectivité</a:t>
                      </a:r>
                      <a:br>
                        <a:rPr lang="fr-FR" sz="1800" dirty="0" smtClean="0">
                          <a:effectLst/>
                          <a:latin typeface="Arial"/>
                          <a:ea typeface="Times New Roman"/>
                          <a:cs typeface="Times New Roman"/>
                        </a:rPr>
                      </a:br>
                      <a:r>
                        <a:rPr lang="fr-FR" sz="1600" dirty="0" smtClean="0">
                          <a:effectLst/>
                          <a:latin typeface="Arial"/>
                          <a:ea typeface="Times New Roman"/>
                          <a:cs typeface="Times New Roman"/>
                        </a:rPr>
                        <a:t>(lien </a:t>
                      </a:r>
                      <a:r>
                        <a:rPr lang="fr-FR" sz="1600" dirty="0">
                          <a:effectLst/>
                          <a:latin typeface="Arial"/>
                          <a:ea typeface="Times New Roman"/>
                          <a:cs typeface="Times New Roman"/>
                        </a:rPr>
                        <a:t>avec l'éco-exemplarité)</a:t>
                      </a:r>
                    </a:p>
                  </a:txBody>
                  <a:tcPr marL="68580" marR="68580" marT="0" marB="0"/>
                </a:tc>
                <a:tc>
                  <a:txBody>
                    <a:bodyPr/>
                    <a:lstStyle/>
                    <a:p>
                      <a:pPr algn="l">
                        <a:spcAft>
                          <a:spcPts val="0"/>
                        </a:spcAft>
                      </a:pPr>
                      <a:r>
                        <a:rPr lang="fr-FR" sz="1800">
                          <a:effectLst/>
                          <a:latin typeface="Arial"/>
                          <a:ea typeface="Times New Roman"/>
                          <a:cs typeface="Times New Roman"/>
                        </a:rPr>
                        <a:t>Soutien à la mise en place d'une structure de prêt de changes lavables</a:t>
                      </a:r>
                    </a:p>
                  </a:txBody>
                  <a:tcPr marL="68580" marR="68580" marT="0" marB="0"/>
                </a:tc>
              </a:tr>
              <a:tr h="96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effectLst/>
                          <a:latin typeface="+mn-lt"/>
                          <a:ea typeface="Times New Roman"/>
                          <a:cs typeface="Times New Roman"/>
                        </a:rPr>
                        <a:t>Prime à l'achat de pack de couches lavables</a:t>
                      </a:r>
                      <a:endParaRPr lang="fr-FR" sz="1800" dirty="0">
                        <a:effectLst/>
                        <a:latin typeface="Arial"/>
                        <a:ea typeface="Times New Roman"/>
                        <a:cs typeface="Times New Roman"/>
                      </a:endParaRPr>
                    </a:p>
                  </a:txBody>
                  <a:tcPr marL="68580" marR="68580" marT="0" marB="0"/>
                </a:tc>
                <a:tc>
                  <a:txBody>
                    <a:bodyPr/>
                    <a:lstStyle/>
                    <a:p>
                      <a:pPr algn="l">
                        <a:spcAft>
                          <a:spcPts val="0"/>
                        </a:spcAft>
                      </a:pPr>
                      <a:r>
                        <a:rPr lang="fr-FR" sz="1800" dirty="0" smtClean="0">
                          <a:effectLst/>
                          <a:latin typeface="Arial"/>
                          <a:ea typeface="Times New Roman"/>
                          <a:cs typeface="Times New Roman"/>
                        </a:rPr>
                        <a:t>Idem en </a:t>
                      </a:r>
                      <a:r>
                        <a:rPr lang="fr-FR" sz="1800" dirty="0">
                          <a:effectLst/>
                          <a:latin typeface="Arial"/>
                          <a:ea typeface="Times New Roman"/>
                          <a:cs typeface="Times New Roman"/>
                        </a:rPr>
                        <a:t>établissement collectif ne dépendant pas de la collectivité</a:t>
                      </a:r>
                    </a:p>
                  </a:txBody>
                  <a:tcPr marL="68580" marR="68580" marT="0" marB="0"/>
                </a:tc>
                <a:tc>
                  <a:txBody>
                    <a:bodyPr/>
                    <a:lstStyle/>
                    <a:p>
                      <a:pPr algn="l">
                        <a:spcAft>
                          <a:spcPts val="0"/>
                        </a:spcAft>
                      </a:pPr>
                      <a:r>
                        <a:rPr lang="fr-FR" sz="1800" dirty="0">
                          <a:effectLst/>
                          <a:latin typeface="Arial"/>
                          <a:ea typeface="Times New Roman"/>
                          <a:cs typeface="Times New Roman"/>
                        </a:rPr>
                        <a:t>Partenariat avec un producteur local de </a:t>
                      </a:r>
                      <a:r>
                        <a:rPr lang="fr-FR" sz="1800" dirty="0" smtClean="0">
                          <a:effectLst/>
                          <a:latin typeface="Arial"/>
                          <a:ea typeface="Times New Roman"/>
                          <a:cs typeface="Times New Roman"/>
                        </a:rPr>
                        <a:t>couches lavables</a:t>
                      </a:r>
                      <a:endParaRPr lang="fr-FR" sz="1800" dirty="0">
                        <a:effectLst/>
                        <a:latin typeface="Arial"/>
                        <a:ea typeface="Times New Roman"/>
                        <a:cs typeface="Times New Roman"/>
                      </a:endParaRPr>
                    </a:p>
                  </a:txBody>
                  <a:tcPr marL="68580" marR="68580" marT="0" marB="0"/>
                </a:tc>
              </a:tr>
              <a:tr h="370840">
                <a:tc>
                  <a:txBody>
                    <a:bodyPr/>
                    <a:lstStyle/>
                    <a:p>
                      <a:pPr algn="l">
                        <a:spcAft>
                          <a:spcPts val="0"/>
                        </a:spcAft>
                      </a:pPr>
                      <a:r>
                        <a:rPr lang="fr-FR" sz="1800" dirty="0" smtClean="0">
                          <a:effectLst/>
                          <a:latin typeface="Arial"/>
                          <a:ea typeface="Times New Roman"/>
                          <a:cs typeface="Times New Roman"/>
                        </a:rPr>
                        <a:t>Opération Bébés </a:t>
                      </a:r>
                      <a:r>
                        <a:rPr lang="fr-FR" sz="1800" dirty="0">
                          <a:effectLst/>
                          <a:latin typeface="Arial"/>
                          <a:ea typeface="Times New Roman"/>
                          <a:cs typeface="Times New Roman"/>
                        </a:rPr>
                        <a:t>Témoins</a:t>
                      </a:r>
                    </a:p>
                  </a:txBody>
                  <a:tcPr marL="68580" marR="68580" marT="0" marB="0"/>
                </a:tc>
                <a:tc>
                  <a:txBody>
                    <a:bodyPr/>
                    <a:lstStyle/>
                    <a:p>
                      <a:pPr algn="l">
                        <a:spcAft>
                          <a:spcPts val="0"/>
                        </a:spcAft>
                      </a:pPr>
                      <a:r>
                        <a:rPr lang="fr-FR" sz="1800" dirty="0" smtClean="0">
                          <a:effectLst/>
                          <a:latin typeface="Arial"/>
                          <a:ea typeface="Times New Roman"/>
                          <a:cs typeface="Times New Roman"/>
                        </a:rPr>
                        <a:t>Formation des professionnels</a:t>
                      </a:r>
                      <a:endParaRPr lang="fr-FR" sz="1800" dirty="0">
                        <a:effectLst/>
                        <a:latin typeface="Arial"/>
                        <a:ea typeface="Times New Roman"/>
                        <a:cs typeface="Times New Roman"/>
                      </a:endParaRPr>
                    </a:p>
                  </a:txBody>
                  <a:tcPr marL="68580" marR="68580" marT="0" marB="0"/>
                </a:tc>
                <a:tc>
                  <a:txBody>
                    <a:bodyPr/>
                    <a:lstStyle/>
                    <a:p>
                      <a:pPr algn="l">
                        <a:spcAft>
                          <a:spcPts val="0"/>
                        </a:spcAft>
                      </a:pPr>
                      <a:r>
                        <a:rPr lang="fr-FR" sz="1800" dirty="0">
                          <a:effectLst/>
                          <a:latin typeface="Arial"/>
                          <a:ea typeface="Times New Roman"/>
                          <a:cs typeface="Times New Roman"/>
                        </a:rPr>
                        <a:t> </a:t>
                      </a:r>
                    </a:p>
                  </a:txBody>
                  <a:tcPr marL="68580" marR="68580" marT="0" marB="0"/>
                </a:tc>
              </a:tr>
            </a:tbl>
          </a:graphicData>
        </a:graphic>
      </p:graphicFrame>
      <p:sp>
        <p:nvSpPr>
          <p:cNvPr id="4" name="Espace réservé du numéro de diapositive 3"/>
          <p:cNvSpPr>
            <a:spLocks noGrp="1"/>
          </p:cNvSpPr>
          <p:nvPr>
            <p:ph type="sldNum" sz="quarter" idx="12"/>
          </p:nvPr>
        </p:nvSpPr>
        <p:spPr/>
        <p:txBody>
          <a:bodyPr/>
          <a:lstStyle/>
          <a:p>
            <a:fld id="{F38DF745-7D3F-47F4-83A3-874385CFAA69}" type="slidenum">
              <a:rPr lang="en-US" smtClean="0"/>
              <a:pPr/>
              <a:t>12</a:t>
            </a:fld>
            <a:endParaRPr lang="en-US"/>
          </a:p>
        </p:txBody>
      </p:sp>
    </p:spTree>
    <p:extLst>
      <p:ext uri="{BB962C8B-B14F-4D97-AF65-F5344CB8AC3E}">
        <p14:creationId xmlns:p14="http://schemas.microsoft.com/office/powerpoint/2010/main" val="101303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8147248" cy="1371600"/>
          </a:xfrm>
        </p:spPr>
        <p:txBody>
          <a:bodyPr>
            <a:normAutofit/>
          </a:bodyPr>
          <a:lstStyle/>
          <a:p>
            <a:r>
              <a:rPr lang="fr-FR" dirty="0" smtClean="0"/>
              <a:t>exemple d'actions vers le grand public : </a:t>
            </a:r>
            <a:br>
              <a:rPr lang="fr-FR" dirty="0" smtClean="0"/>
            </a:br>
            <a:r>
              <a:rPr lang="fr-FR" dirty="0" smtClean="0"/>
              <a:t>Opération bébés Témoins à Morlaix (29)</a:t>
            </a:r>
            <a:endParaRPr lang="fr-FR" dirty="0"/>
          </a:p>
        </p:txBody>
      </p:sp>
      <p:sp>
        <p:nvSpPr>
          <p:cNvPr id="3" name="Espace réservé du contenu 2"/>
          <p:cNvSpPr>
            <a:spLocks noGrp="1"/>
          </p:cNvSpPr>
          <p:nvPr>
            <p:ph idx="1"/>
          </p:nvPr>
        </p:nvSpPr>
        <p:spPr>
          <a:xfrm>
            <a:off x="457200" y="1752600"/>
            <a:ext cx="7620000" cy="4844752"/>
          </a:xfrm>
        </p:spPr>
        <p:txBody>
          <a:bodyPr>
            <a:normAutofit/>
          </a:bodyPr>
          <a:lstStyle/>
          <a:p>
            <a:r>
              <a:rPr lang="fr-FR" dirty="0" smtClean="0"/>
              <a:t>Sur la base des opér</a:t>
            </a:r>
            <a:r>
              <a:rPr lang="fr-FR" dirty="0"/>
              <a:t>a</a:t>
            </a:r>
            <a:r>
              <a:rPr lang="fr-FR" dirty="0" smtClean="0"/>
              <a:t>tions Foyers Témoins, avec un seul geste : l'utilisation de couches lavables</a:t>
            </a:r>
            <a:r>
              <a:rPr lang="fr-FR" b="0" dirty="0" smtClean="0"/>
              <a:t>, pas forcément à 100% du temps</a:t>
            </a:r>
          </a:p>
          <a:p>
            <a:r>
              <a:rPr lang="fr-FR" dirty="0" smtClean="0"/>
              <a:t>Résultats : </a:t>
            </a:r>
          </a:p>
          <a:p>
            <a:pPr lvl="1"/>
            <a:r>
              <a:rPr lang="fr-FR" dirty="0" smtClean="0">
                <a:solidFill>
                  <a:srgbClr val="FF0000"/>
                </a:solidFill>
              </a:rPr>
              <a:t>60%</a:t>
            </a:r>
            <a:r>
              <a:rPr lang="fr-FR" dirty="0" smtClean="0"/>
              <a:t> de réduction des déchets liés aux changes (utilisation mixte lavables / jetables)</a:t>
            </a:r>
          </a:p>
          <a:p>
            <a:pPr lvl="1"/>
            <a:r>
              <a:rPr lang="fr-FR" dirty="0" smtClean="0">
                <a:solidFill>
                  <a:srgbClr val="FF0000"/>
                </a:solidFill>
              </a:rPr>
              <a:t>11</a:t>
            </a:r>
            <a:r>
              <a:rPr lang="fr-FR" dirty="0" smtClean="0"/>
              <a:t> familles découvrent les couches lavables, </a:t>
            </a:r>
            <a:r>
              <a:rPr lang="fr-FR" dirty="0" smtClean="0">
                <a:solidFill>
                  <a:srgbClr val="FF0000"/>
                </a:solidFill>
              </a:rPr>
              <a:t>10</a:t>
            </a:r>
            <a:r>
              <a:rPr lang="fr-FR" dirty="0" smtClean="0"/>
              <a:t> continuent à les utiliser après l'opération</a:t>
            </a:r>
          </a:p>
          <a:p>
            <a:pPr lvl="1"/>
            <a:r>
              <a:rPr lang="fr-FR" dirty="0" smtClean="0"/>
              <a:t>Pour plus de la moitié, </a:t>
            </a:r>
            <a:r>
              <a:rPr lang="fr-FR" dirty="0"/>
              <a:t>la 1</a:t>
            </a:r>
            <a:r>
              <a:rPr lang="fr-FR" baseline="30000" dirty="0"/>
              <a:t>ère</a:t>
            </a:r>
            <a:r>
              <a:rPr lang="fr-FR" dirty="0" smtClean="0"/>
              <a:t>motivation = </a:t>
            </a:r>
            <a:r>
              <a:rPr lang="fr-FR" dirty="0" smtClean="0">
                <a:solidFill>
                  <a:srgbClr val="FF0000"/>
                </a:solidFill>
              </a:rPr>
              <a:t>les économies</a:t>
            </a:r>
          </a:p>
          <a:p>
            <a:pPr lvl="1"/>
            <a:r>
              <a:rPr lang="fr-FR" dirty="0" smtClean="0"/>
              <a:t>Des </a:t>
            </a:r>
            <a:r>
              <a:rPr lang="fr-FR" dirty="0"/>
              <a:t>témoignages de </a:t>
            </a:r>
            <a:r>
              <a:rPr lang="fr-FR" dirty="0" smtClean="0"/>
              <a:t>parents plus susceptibles de convaincre d'autres parents</a:t>
            </a:r>
            <a:endParaRPr lang="fr-FR" dirty="0"/>
          </a:p>
          <a:p>
            <a:pPr lvl="1"/>
            <a:r>
              <a:rPr lang="fr-FR" dirty="0" smtClean="0"/>
              <a:t>Le </a:t>
            </a:r>
            <a:r>
              <a:rPr lang="fr-FR" dirty="0" smtClean="0"/>
              <a:t>fabricant local est impliqué</a:t>
            </a:r>
          </a:p>
          <a:p>
            <a:pPr lvl="1"/>
            <a:r>
              <a:rPr lang="fr-FR" dirty="0" smtClean="0"/>
              <a:t>Grand </a:t>
            </a:r>
            <a:r>
              <a:rPr lang="fr-FR" dirty="0" err="1" smtClean="0"/>
              <a:t>buzz</a:t>
            </a:r>
            <a:r>
              <a:rPr lang="fr-FR" dirty="0" smtClean="0"/>
              <a:t> dans les médias (journaux, TV, radio…)</a:t>
            </a:r>
          </a:p>
          <a:p>
            <a:pPr lvl="1"/>
            <a:r>
              <a:rPr lang="fr-FR" dirty="0" smtClean="0">
                <a:solidFill>
                  <a:srgbClr val="FF0000"/>
                </a:solidFill>
              </a:rPr>
              <a:t>Socle </a:t>
            </a:r>
            <a:r>
              <a:rPr lang="fr-FR" dirty="0" smtClean="0">
                <a:solidFill>
                  <a:srgbClr val="FF0000"/>
                </a:solidFill>
              </a:rPr>
              <a:t>d'une large communication suite à l'opération </a:t>
            </a:r>
            <a:r>
              <a:rPr lang="fr-FR" dirty="0" smtClean="0"/>
              <a:t>: quantifier les gisements, capitaliser le retour d'expérience</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13</a:t>
            </a:fld>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276872"/>
            <a:ext cx="1169120" cy="133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3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exemples :</a:t>
            </a:r>
            <a:br>
              <a:rPr lang="fr-FR" dirty="0" smtClean="0"/>
            </a:br>
            <a:r>
              <a:rPr lang="fr-FR" dirty="0" smtClean="0"/>
              <a:t>la crèche Galipette à </a:t>
            </a:r>
            <a:r>
              <a:rPr lang="fr-FR" dirty="0" smtClean="0"/>
              <a:t>Carhaix (29)</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Démarche "éco-crèche", depuis 2004 : mettre en place des éco-pratiques au quotidien </a:t>
            </a:r>
            <a:endParaRPr lang="fr-FR" dirty="0"/>
          </a:p>
          <a:p>
            <a:pPr marL="274320" lvl="1" indent="0">
              <a:buNone/>
            </a:pPr>
            <a:r>
              <a:rPr lang="fr-FR" dirty="0" smtClean="0">
                <a:sym typeface="Wingdings" pitchFamily="2" charset="2"/>
              </a:rPr>
              <a:t> réflexion couches lavables dès 2006, généralisation en 2009</a:t>
            </a:r>
          </a:p>
          <a:p>
            <a:pPr lvl="1"/>
            <a:endParaRPr lang="fr-FR" dirty="0">
              <a:sym typeface="Wingdings" pitchFamily="2" charset="2"/>
            </a:endParaRPr>
          </a:p>
          <a:p>
            <a:r>
              <a:rPr lang="fr-FR" dirty="0" smtClean="0"/>
              <a:t>Résultats</a:t>
            </a:r>
          </a:p>
          <a:p>
            <a:pPr lvl="1"/>
            <a:r>
              <a:rPr lang="fr-FR" dirty="0" smtClean="0">
                <a:solidFill>
                  <a:srgbClr val="FF0000"/>
                </a:solidFill>
              </a:rPr>
              <a:t>4 t/an </a:t>
            </a:r>
            <a:r>
              <a:rPr lang="fr-FR" dirty="0" smtClean="0"/>
              <a:t>de déchets évités (30-35 enfants / j)</a:t>
            </a:r>
          </a:p>
          <a:p>
            <a:pPr lvl="1"/>
            <a:r>
              <a:rPr lang="fr-FR" dirty="0" smtClean="0"/>
              <a:t>un équilibre budgétaire sur 5 ans</a:t>
            </a:r>
          </a:p>
          <a:p>
            <a:pPr lvl="1"/>
            <a:r>
              <a:rPr lang="fr-FR" dirty="0" smtClean="0"/>
              <a:t>lavage en interne, ¾ h de lingère /j</a:t>
            </a:r>
          </a:p>
          <a:p>
            <a:pPr lvl="1"/>
            <a:r>
              <a:rPr lang="fr-FR" dirty="0" smtClean="0"/>
              <a:t>une </a:t>
            </a:r>
            <a:r>
              <a:rPr lang="fr-FR" dirty="0" smtClean="0">
                <a:solidFill>
                  <a:srgbClr val="FF0000"/>
                </a:solidFill>
              </a:rPr>
              <a:t>10aine de parents </a:t>
            </a:r>
            <a:r>
              <a:rPr lang="fr-FR" dirty="0" smtClean="0"/>
              <a:t>ont opté pour les couches lavables à la maison</a:t>
            </a:r>
          </a:p>
          <a:p>
            <a:pPr lvl="1"/>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14</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4624"/>
            <a:ext cx="2304829" cy="10108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47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exemples :</a:t>
            </a:r>
            <a:br>
              <a:rPr lang="fr-FR" dirty="0" smtClean="0"/>
            </a:br>
            <a:r>
              <a:rPr lang="fr-FR" dirty="0" smtClean="0"/>
              <a:t>la maternité de </a:t>
            </a:r>
            <a:r>
              <a:rPr lang="fr-FR" dirty="0" smtClean="0"/>
              <a:t>Schiltigheim (67)</a:t>
            </a:r>
            <a:endParaRPr lang="fr-FR" dirty="0"/>
          </a:p>
        </p:txBody>
      </p:sp>
      <p:sp>
        <p:nvSpPr>
          <p:cNvPr id="3" name="Espace réservé du contenu 2"/>
          <p:cNvSpPr>
            <a:spLocks noGrp="1"/>
          </p:cNvSpPr>
          <p:nvPr>
            <p:ph idx="1"/>
          </p:nvPr>
        </p:nvSpPr>
        <p:spPr>
          <a:xfrm>
            <a:off x="457200" y="1752600"/>
            <a:ext cx="7620000" cy="4916760"/>
          </a:xfrm>
        </p:spPr>
        <p:txBody>
          <a:bodyPr>
            <a:normAutofit/>
          </a:bodyPr>
          <a:lstStyle/>
          <a:p>
            <a:r>
              <a:rPr lang="fr-FR" dirty="0" smtClean="0"/>
              <a:t>3 000 naissances / an</a:t>
            </a:r>
          </a:p>
          <a:p>
            <a:pPr lvl="1"/>
            <a:r>
              <a:rPr lang="fr-FR" dirty="0" smtClean="0"/>
              <a:t>100 000 couches jetables utilisés / an</a:t>
            </a:r>
          </a:p>
          <a:p>
            <a:pPr lvl="1"/>
            <a:r>
              <a:rPr lang="fr-FR" dirty="0" smtClean="0"/>
              <a:t>soit plus d'une </a:t>
            </a:r>
            <a:r>
              <a:rPr lang="fr-FR" dirty="0" smtClean="0">
                <a:solidFill>
                  <a:srgbClr val="FF0000"/>
                </a:solidFill>
              </a:rPr>
              <a:t>10aine de t de déchets / an</a:t>
            </a:r>
          </a:p>
          <a:p>
            <a:r>
              <a:rPr lang="fr-FR" dirty="0" smtClean="0"/>
              <a:t>Depuis 2010, la maternité ne propose que des couches lavables (sauf prématurés) dès la salle de naissance</a:t>
            </a:r>
          </a:p>
          <a:p>
            <a:pPr lvl="1"/>
            <a:r>
              <a:rPr lang="fr-FR" dirty="0" smtClean="0"/>
              <a:t>formation du personnel, information sur les résultats</a:t>
            </a:r>
          </a:p>
          <a:p>
            <a:pPr lvl="1"/>
            <a:r>
              <a:rPr lang="fr-FR" dirty="0" smtClean="0"/>
              <a:t>information des futures mamans en amont, en continu</a:t>
            </a:r>
          </a:p>
          <a:p>
            <a:pPr lvl="1"/>
            <a:r>
              <a:rPr lang="fr-FR" dirty="0" smtClean="0"/>
              <a:t>les futures mamans apportent leurs propres couches jetables si elles ne souhaitent pas utiliser les couches lavables</a:t>
            </a:r>
          </a:p>
          <a:p>
            <a:pPr lvl="1"/>
            <a:r>
              <a:rPr lang="fr-FR" dirty="0" smtClean="0"/>
              <a:t>utilisation d'un service de location / lavage</a:t>
            </a:r>
          </a:p>
          <a:p>
            <a:r>
              <a:rPr lang="fr-FR" dirty="0" smtClean="0"/>
              <a:t>Résultats</a:t>
            </a:r>
          </a:p>
          <a:p>
            <a:pPr lvl="1"/>
            <a:r>
              <a:rPr lang="fr-FR" dirty="0" smtClean="0"/>
              <a:t>taux d'adhésion de </a:t>
            </a:r>
            <a:r>
              <a:rPr lang="fr-FR" dirty="0" smtClean="0">
                <a:solidFill>
                  <a:srgbClr val="FF0000"/>
                </a:solidFill>
              </a:rPr>
              <a:t>40%</a:t>
            </a:r>
            <a:r>
              <a:rPr lang="fr-FR" dirty="0" smtClean="0"/>
              <a:t> </a:t>
            </a:r>
          </a:p>
          <a:p>
            <a:pPr lvl="1"/>
            <a:r>
              <a:rPr lang="fr-FR" dirty="0" smtClean="0">
                <a:solidFill>
                  <a:srgbClr val="FF0000"/>
                </a:solidFill>
              </a:rPr>
              <a:t>6%</a:t>
            </a:r>
            <a:r>
              <a:rPr lang="fr-FR" dirty="0" smtClean="0"/>
              <a:t> des familles continueraient à la maison</a:t>
            </a:r>
          </a:p>
          <a:p>
            <a:pPr lvl="1"/>
            <a:r>
              <a:rPr lang="fr-FR" dirty="0" smtClean="0"/>
              <a:t>neutre sur le plan financier pour la maternité</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15</a:t>
            </a:fld>
            <a:endParaRPr lang="en-US"/>
          </a:p>
        </p:txBody>
      </p:sp>
      <p:pic>
        <p:nvPicPr>
          <p:cNvPr id="3074" name="Picture 2" descr="DSC_03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447" y="148407"/>
            <a:ext cx="2152041" cy="15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76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exemples :</a:t>
            </a:r>
            <a:br>
              <a:rPr lang="fr-FR" dirty="0" smtClean="0"/>
            </a:br>
            <a:r>
              <a:rPr lang="fr-FR" dirty="0" smtClean="0"/>
              <a:t>dynamique territoriale a  </a:t>
            </a:r>
            <a:r>
              <a:rPr lang="fr-FR" dirty="0" smtClean="0"/>
              <a:t>Angers (49)</a:t>
            </a:r>
            <a:endParaRPr lang="fr-FR" dirty="0"/>
          </a:p>
        </p:txBody>
      </p:sp>
      <p:sp>
        <p:nvSpPr>
          <p:cNvPr id="3" name="Espace réservé du contenu 2"/>
          <p:cNvSpPr>
            <a:spLocks noGrp="1"/>
          </p:cNvSpPr>
          <p:nvPr>
            <p:ph idx="1"/>
          </p:nvPr>
        </p:nvSpPr>
        <p:spPr>
          <a:xfrm>
            <a:off x="457200" y="1752600"/>
            <a:ext cx="8219256" cy="4988768"/>
          </a:xfrm>
        </p:spPr>
        <p:txBody>
          <a:bodyPr>
            <a:normAutofit lnSpcReduction="10000"/>
          </a:bodyPr>
          <a:lstStyle/>
          <a:p>
            <a:r>
              <a:rPr lang="fr-FR" dirty="0" smtClean="0"/>
              <a:t> </a:t>
            </a:r>
            <a:r>
              <a:rPr lang="fr-FR" dirty="0" smtClean="0">
                <a:solidFill>
                  <a:srgbClr val="FF0000"/>
                </a:solidFill>
              </a:rPr>
              <a:t>400 t/an </a:t>
            </a:r>
            <a:r>
              <a:rPr lang="fr-FR" dirty="0" smtClean="0"/>
              <a:t>de déchets liés aux couches jetables pour l'agglo</a:t>
            </a:r>
          </a:p>
          <a:p>
            <a:r>
              <a:rPr lang="fr-FR" dirty="0" smtClean="0"/>
              <a:t>Etude </a:t>
            </a:r>
            <a:r>
              <a:rPr lang="fr-FR" dirty="0"/>
              <a:t>de faisabilité </a:t>
            </a:r>
            <a:r>
              <a:rPr lang="fr-FR" dirty="0" smtClean="0"/>
              <a:t>d’un </a:t>
            </a:r>
            <a:r>
              <a:rPr lang="fr-FR" dirty="0">
                <a:solidFill>
                  <a:srgbClr val="FF0000"/>
                </a:solidFill>
              </a:rPr>
              <a:t>projet de location et lavage </a:t>
            </a:r>
            <a:r>
              <a:rPr lang="fr-FR" dirty="0"/>
              <a:t>de couches lavables auprès des structures d’accueil de la petite enfance et </a:t>
            </a:r>
            <a:r>
              <a:rPr lang="fr-FR" dirty="0" smtClean="0"/>
              <a:t>de sa </a:t>
            </a:r>
            <a:r>
              <a:rPr lang="fr-FR" dirty="0"/>
              <a:t>mise en </a:t>
            </a:r>
            <a:r>
              <a:rPr lang="fr-FR" dirty="0" smtClean="0"/>
              <a:t>place</a:t>
            </a:r>
          </a:p>
          <a:p>
            <a:pPr lvl="1"/>
            <a:r>
              <a:rPr lang="fr-FR" dirty="0" smtClean="0"/>
              <a:t>pour les crèches de l'agglo (400 enfants)</a:t>
            </a:r>
          </a:p>
          <a:p>
            <a:pPr lvl="1"/>
            <a:r>
              <a:rPr lang="fr-FR" dirty="0" smtClean="0"/>
              <a:t>en faisant intervenir l'économie sociale et solidaire </a:t>
            </a:r>
            <a:br>
              <a:rPr lang="fr-FR" dirty="0" smtClean="0"/>
            </a:br>
            <a:r>
              <a:rPr lang="fr-FR" dirty="0" smtClean="0">
                <a:sym typeface="Wingdings" pitchFamily="2" charset="2"/>
              </a:rPr>
              <a:t> </a:t>
            </a:r>
            <a:r>
              <a:rPr lang="fr-FR" dirty="0" smtClean="0"/>
              <a:t>fabrication des couches, ramassage et livraison</a:t>
            </a:r>
          </a:p>
          <a:p>
            <a:r>
              <a:rPr lang="fr-FR" dirty="0" smtClean="0"/>
              <a:t>3 directions de l'agglo impliquées : </a:t>
            </a:r>
            <a:r>
              <a:rPr lang="fr-FR" dirty="0" smtClean="0">
                <a:solidFill>
                  <a:srgbClr val="FF0000"/>
                </a:solidFill>
              </a:rPr>
              <a:t>petite enfance, déchets, insertion</a:t>
            </a:r>
          </a:p>
          <a:p>
            <a:pPr lvl="8"/>
            <a:endParaRPr lang="fr-FR" dirty="0" smtClean="0">
              <a:solidFill>
                <a:srgbClr val="FF0000"/>
              </a:solidFill>
            </a:endParaRPr>
          </a:p>
          <a:p>
            <a:r>
              <a:rPr lang="fr-FR" dirty="0" smtClean="0"/>
              <a:t>Résultats</a:t>
            </a:r>
          </a:p>
          <a:p>
            <a:pPr lvl="1"/>
            <a:r>
              <a:rPr lang="fr-FR" dirty="0" smtClean="0">
                <a:solidFill>
                  <a:srgbClr val="FF0000"/>
                </a:solidFill>
              </a:rPr>
              <a:t>1 t de déchets évités en 2011</a:t>
            </a:r>
            <a:r>
              <a:rPr lang="fr-FR" dirty="0" smtClean="0"/>
              <a:t> par l'expérimentation sur 6 structures (150 places)</a:t>
            </a:r>
          </a:p>
          <a:p>
            <a:pPr lvl="1"/>
            <a:r>
              <a:rPr lang="fr-FR" dirty="0" smtClean="0"/>
              <a:t>bonne adhésion du personnel et des parents</a:t>
            </a:r>
          </a:p>
          <a:p>
            <a:pPr lvl="1"/>
            <a:r>
              <a:rPr lang="fr-FR" dirty="0" smtClean="0"/>
              <a:t>résistance de la couche à améliorer avant une généralisation</a:t>
            </a:r>
          </a:p>
          <a:p>
            <a:pPr lvl="1"/>
            <a:r>
              <a:rPr lang="fr-FR" dirty="0" smtClean="0"/>
              <a:t>essaimage du modèle par le réseau UNITIO sur d'autres territoires</a:t>
            </a:r>
          </a:p>
          <a:p>
            <a:pPr lvl="1"/>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16</a:t>
            </a:fld>
            <a:endParaRPr lang="en-US"/>
          </a:p>
        </p:txBody>
      </p:sp>
    </p:spTree>
    <p:extLst>
      <p:ext uri="{BB962C8B-B14F-4D97-AF65-F5344CB8AC3E}">
        <p14:creationId xmlns:p14="http://schemas.microsoft.com/office/powerpoint/2010/main" val="105099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Et maintenant,</a:t>
            </a:r>
            <a:br>
              <a:rPr lang="fr-FR" dirty="0" smtClean="0"/>
            </a:br>
            <a:r>
              <a:rPr lang="fr-FR" dirty="0" smtClean="0"/>
              <a:t>découvrons le produit…</a:t>
            </a:r>
            <a:endParaRPr lang="fr-FR" dirty="0"/>
          </a:p>
        </p:txBody>
      </p:sp>
      <p:sp>
        <p:nvSpPr>
          <p:cNvPr id="3" name="Sous-titre 2"/>
          <p:cNvSpPr>
            <a:spLocks noGrp="1"/>
          </p:cNvSpPr>
          <p:nvPr>
            <p:ph type="subTitle" idx="1"/>
          </p:nvPr>
        </p:nvSpPr>
        <p:spPr/>
        <p:txBody>
          <a:bodyPr/>
          <a:lstStyle/>
          <a:p>
            <a:r>
              <a:rPr lang="fr-FR" dirty="0" smtClean="0"/>
              <a:t>Manipulation de différents modèles de couches lavables</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17</a:t>
            </a:fld>
            <a:endParaRPr lang="en-US" dirty="0"/>
          </a:p>
        </p:txBody>
      </p:sp>
    </p:spTree>
    <p:extLst>
      <p:ext uri="{BB962C8B-B14F-4D97-AF65-F5344CB8AC3E}">
        <p14:creationId xmlns:p14="http://schemas.microsoft.com/office/powerpoint/2010/main" val="114581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de votre attention !</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18</a:t>
            </a:fld>
            <a:endParaRPr lang="en-US" dirty="0"/>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56992"/>
            <a:ext cx="2770187"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7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enjeu "déchets" fort lié aux couches jetables</a:t>
            </a:r>
            <a:endParaRPr lang="fr-FR" dirty="0"/>
          </a:p>
        </p:txBody>
      </p:sp>
      <p:sp>
        <p:nvSpPr>
          <p:cNvPr id="3" name="Espace réservé du contenu 2"/>
          <p:cNvSpPr>
            <a:spLocks noGrp="1"/>
          </p:cNvSpPr>
          <p:nvPr>
            <p:ph idx="1"/>
          </p:nvPr>
        </p:nvSpPr>
        <p:spPr/>
        <p:txBody>
          <a:bodyPr/>
          <a:lstStyle/>
          <a:p>
            <a:r>
              <a:rPr lang="fr-FR" dirty="0"/>
              <a:t>Textiles sanitaires, fraction hygiénique </a:t>
            </a:r>
            <a:r>
              <a:rPr lang="fr-FR" sz="1400" dirty="0"/>
              <a:t>(couches, serviettes hygiéniques, coton…)</a:t>
            </a:r>
            <a:r>
              <a:rPr lang="fr-FR" dirty="0"/>
              <a:t/>
            </a:r>
            <a:br>
              <a:rPr lang="fr-FR" dirty="0"/>
            </a:br>
            <a:r>
              <a:rPr lang="fr-FR" dirty="0"/>
              <a:t>= </a:t>
            </a:r>
            <a:r>
              <a:rPr lang="fr-FR" dirty="0">
                <a:solidFill>
                  <a:srgbClr val="FF0000"/>
                </a:solidFill>
              </a:rPr>
              <a:t>5% des </a:t>
            </a:r>
            <a:r>
              <a:rPr lang="fr-FR" dirty="0" smtClean="0">
                <a:solidFill>
                  <a:srgbClr val="FF0000"/>
                </a:solidFill>
              </a:rPr>
              <a:t>ordures ménagères</a:t>
            </a:r>
            <a:r>
              <a:rPr lang="fr-FR" dirty="0" smtClean="0"/>
              <a:t/>
            </a:r>
            <a:br>
              <a:rPr lang="fr-FR" dirty="0" smtClean="0"/>
            </a:br>
            <a:r>
              <a:rPr lang="fr-FR" dirty="0" smtClean="0"/>
              <a:t>soit </a:t>
            </a:r>
            <a:r>
              <a:rPr lang="fr-FR" dirty="0"/>
              <a:t>1,2 </a:t>
            </a:r>
            <a:r>
              <a:rPr lang="fr-FR" dirty="0" smtClean="0"/>
              <a:t>Mt / an </a:t>
            </a:r>
            <a:r>
              <a:rPr lang="fr-FR" dirty="0"/>
              <a:t>ou 19 </a:t>
            </a:r>
            <a:r>
              <a:rPr lang="fr-FR" dirty="0" smtClean="0"/>
              <a:t>kg / habitant / an</a:t>
            </a:r>
            <a:r>
              <a:rPr lang="fr-FR" dirty="0"/>
              <a:t/>
            </a:r>
            <a:br>
              <a:rPr lang="fr-FR" dirty="0"/>
            </a:br>
            <a:r>
              <a:rPr lang="fr-FR" dirty="0"/>
              <a:t>sans solution de valorisation </a:t>
            </a:r>
            <a:r>
              <a:rPr lang="fr-FR" dirty="0" smtClean="0"/>
              <a:t>actuellement</a:t>
            </a:r>
            <a:br>
              <a:rPr lang="fr-FR" dirty="0" smtClean="0"/>
            </a:br>
            <a:r>
              <a:rPr lang="fr-FR" sz="1600" b="0" dirty="0" smtClean="0"/>
              <a:t>(source : ADEME, MODECOM 2007)</a:t>
            </a:r>
          </a:p>
          <a:p>
            <a:r>
              <a:rPr lang="fr-FR" dirty="0" smtClean="0"/>
              <a:t>Coût moyen pour les collectivités (OMR) : </a:t>
            </a:r>
            <a:r>
              <a:rPr lang="fr-FR" dirty="0" smtClean="0">
                <a:solidFill>
                  <a:srgbClr val="FF0000"/>
                </a:solidFill>
              </a:rPr>
              <a:t>179 € / t </a:t>
            </a:r>
            <a:br>
              <a:rPr lang="fr-FR" dirty="0" smtClean="0">
                <a:solidFill>
                  <a:srgbClr val="FF0000"/>
                </a:solidFill>
              </a:rPr>
            </a:br>
            <a:r>
              <a:rPr lang="fr-FR" sz="1600" b="0" dirty="0" smtClean="0"/>
              <a:t>(source </a:t>
            </a:r>
            <a:r>
              <a:rPr lang="fr-FR" sz="1600" b="0" dirty="0"/>
              <a:t>: ADEME, </a:t>
            </a:r>
            <a:r>
              <a:rPr lang="fr-FR" sz="1600" b="0" dirty="0" smtClean="0"/>
              <a:t>référentiel des coûts 2011)</a:t>
            </a:r>
            <a:r>
              <a:rPr lang="fr-FR" b="0" dirty="0" smtClean="0">
                <a:solidFill>
                  <a:srgbClr val="FF0000"/>
                </a:solidFill>
              </a:rPr>
              <a:t/>
            </a:r>
            <a:br>
              <a:rPr lang="fr-FR" b="0" dirty="0" smtClean="0">
                <a:solidFill>
                  <a:srgbClr val="FF0000"/>
                </a:solidFill>
              </a:rPr>
            </a:br>
            <a:r>
              <a:rPr lang="fr-FR" dirty="0" smtClean="0">
                <a:sym typeface="Wingdings" pitchFamily="2" charset="2"/>
              </a:rPr>
              <a:t> 215 M€ / an pour collecter et traiter le gisement en France</a:t>
            </a:r>
          </a:p>
          <a:p>
            <a:r>
              <a:rPr lang="fr-FR" dirty="0" smtClean="0">
                <a:sym typeface="Wingdings" pitchFamily="2" charset="2"/>
              </a:rPr>
              <a:t>Couches pour bébés, changes pour adultes incontinents</a:t>
            </a:r>
          </a:p>
          <a:p>
            <a:pPr lvl="1"/>
            <a:r>
              <a:rPr lang="fr-FR" dirty="0" smtClean="0">
                <a:sym typeface="Wingdings" pitchFamily="2" charset="2"/>
              </a:rPr>
              <a:t>vieillissement de la population  gisement qui devrait augmenter</a:t>
            </a:r>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2</a:t>
            </a:fld>
            <a:endParaRPr lang="en-US"/>
          </a:p>
        </p:txBody>
      </p:sp>
    </p:spTree>
    <p:extLst>
      <p:ext uri="{BB962C8B-B14F-4D97-AF65-F5344CB8AC3E}">
        <p14:creationId xmlns:p14="http://schemas.microsoft.com/office/powerpoint/2010/main" val="186171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couches lavables, une alternative possible</a:t>
            </a:r>
          </a:p>
        </p:txBody>
      </p:sp>
      <p:sp>
        <p:nvSpPr>
          <p:cNvPr id="3" name="Espace réservé du contenu 2"/>
          <p:cNvSpPr>
            <a:spLocks noGrp="1"/>
          </p:cNvSpPr>
          <p:nvPr>
            <p:ph sz="half" idx="1"/>
          </p:nvPr>
        </p:nvSpPr>
        <p:spPr>
          <a:xfrm>
            <a:off x="539552" y="1574800"/>
            <a:ext cx="4680520" cy="5283200"/>
          </a:xfrm>
        </p:spPr>
        <p:txBody>
          <a:bodyPr>
            <a:normAutofit/>
          </a:bodyPr>
          <a:lstStyle/>
          <a:p>
            <a:r>
              <a:rPr lang="fr-FR" sz="1800" dirty="0"/>
              <a:t>S</a:t>
            </a:r>
            <a:r>
              <a:rPr lang="fr-FR" sz="1800" dirty="0" smtClean="0"/>
              <a:t>ous-vêtements modernes, pratiques et lavables </a:t>
            </a:r>
          </a:p>
          <a:p>
            <a:endParaRPr lang="fr-FR" sz="1800" dirty="0" smtClean="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a:p>
            <a:r>
              <a:rPr lang="fr-FR" sz="1800" dirty="0" smtClean="0"/>
              <a:t>+ feuillet jetable, à mettre avec les selles dans la poubelle ou les toilettes</a:t>
            </a:r>
          </a:p>
          <a:p>
            <a:endParaRPr lang="fr-FR" sz="1800" dirty="0"/>
          </a:p>
          <a:p>
            <a:endParaRPr lang="fr-FR" sz="1800" dirty="0"/>
          </a:p>
        </p:txBody>
      </p:sp>
      <p:sp>
        <p:nvSpPr>
          <p:cNvPr id="5" name="Espace réservé du numéro de diapositive 4"/>
          <p:cNvSpPr>
            <a:spLocks noGrp="1"/>
          </p:cNvSpPr>
          <p:nvPr>
            <p:ph type="sldNum" sz="quarter" idx="12"/>
          </p:nvPr>
        </p:nvSpPr>
        <p:spPr/>
        <p:txBody>
          <a:bodyPr/>
          <a:lstStyle/>
          <a:p>
            <a:fld id="{F38DF745-7D3F-47F4-83A3-874385CFAA69}" type="slidenum">
              <a:rPr lang="en-US" smtClean="0"/>
              <a:pPr/>
              <a:t>3</a:t>
            </a:fld>
            <a:endParaRPr lang="en-US"/>
          </a:p>
        </p:txBody>
      </p:sp>
      <p:pic>
        <p:nvPicPr>
          <p:cNvPr id="6" name="Picture 4" descr="couche-lavabl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99206" y="2324705"/>
            <a:ext cx="4848858" cy="362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Espace réservé du contenu 2"/>
          <p:cNvSpPr txBox="1">
            <a:spLocks/>
          </p:cNvSpPr>
          <p:nvPr/>
        </p:nvSpPr>
        <p:spPr>
          <a:xfrm>
            <a:off x="4427984" y="1556792"/>
            <a:ext cx="43829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itchFamily="34" charset="0"/>
              <a:buChar char="•"/>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endParaRPr lang="fr-FR" dirty="0"/>
          </a:p>
        </p:txBody>
      </p:sp>
      <p:sp>
        <p:nvSpPr>
          <p:cNvPr id="8" name="Espace réservé du contenu 2"/>
          <p:cNvSpPr txBox="1">
            <a:spLocks/>
          </p:cNvSpPr>
          <p:nvPr/>
        </p:nvSpPr>
        <p:spPr>
          <a:xfrm>
            <a:off x="5364088" y="1556792"/>
            <a:ext cx="344686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itchFamily="34" charset="0"/>
              <a:buChar char="•"/>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r>
              <a:rPr lang="fr-FR" sz="1800" dirty="0" smtClean="0"/>
              <a:t>Pour un enfant jusqu'à l'âge de propreté (2,5 ans)</a:t>
            </a:r>
          </a:p>
          <a:p>
            <a:pPr lvl="1"/>
            <a:r>
              <a:rPr lang="fr-FR" sz="1400" dirty="0" smtClean="0"/>
              <a:t>30 couches lavables, lavées 137 fois chacune</a:t>
            </a:r>
          </a:p>
          <a:p>
            <a:pPr lvl="1"/>
            <a:r>
              <a:rPr lang="fr-FR" sz="1400" dirty="0" err="1" smtClean="0"/>
              <a:t>ré-utilisables</a:t>
            </a:r>
            <a:r>
              <a:rPr lang="fr-FR" sz="1400" dirty="0" smtClean="0"/>
              <a:t> pour un 2</a:t>
            </a:r>
            <a:r>
              <a:rPr lang="fr-FR" sz="1400" baseline="30000" dirty="0" smtClean="0"/>
              <a:t>ème</a:t>
            </a:r>
            <a:r>
              <a:rPr lang="fr-FR" sz="1400" dirty="0" smtClean="0"/>
              <a:t> enfant</a:t>
            </a:r>
          </a:p>
          <a:p>
            <a:pPr lvl="1"/>
            <a:r>
              <a:rPr lang="fr-FR" sz="1400" dirty="0" smtClean="0"/>
              <a:t>contre  3 800 couches jetables</a:t>
            </a:r>
          </a:p>
          <a:p>
            <a:pPr marL="274320" lvl="1" indent="0">
              <a:buNone/>
            </a:pPr>
            <a:r>
              <a:rPr lang="fr-FR" sz="1400" dirty="0" smtClean="0"/>
              <a:t>(source : ACV britannique)</a:t>
            </a:r>
          </a:p>
          <a:p>
            <a:pPr lvl="1"/>
            <a:endParaRPr lang="fr-FR" sz="1400" dirty="0"/>
          </a:p>
          <a:p>
            <a:r>
              <a:rPr lang="fr-FR" sz="1800" dirty="0" smtClean="0"/>
              <a:t>Couches lavables et jetables peuvent être complémentaires</a:t>
            </a:r>
          </a:p>
          <a:p>
            <a:pPr lvl="1"/>
            <a:r>
              <a:rPr lang="fr-FR" sz="1400" dirty="0" smtClean="0"/>
              <a:t>particuliers : déplacement inhabituel, nuit…</a:t>
            </a:r>
          </a:p>
          <a:p>
            <a:pPr lvl="1"/>
            <a:r>
              <a:rPr lang="fr-FR" sz="1400" dirty="0" smtClean="0"/>
              <a:t>crèches : retour aux jetables en cas de gastro-entérite</a:t>
            </a:r>
          </a:p>
          <a:p>
            <a:pPr lvl="1"/>
            <a:r>
              <a:rPr lang="fr-FR" sz="1400" dirty="0" smtClean="0"/>
              <a:t>…</a:t>
            </a:r>
          </a:p>
          <a:p>
            <a:pPr lvl="1"/>
            <a:endParaRPr lang="fr-FR" sz="1400" dirty="0" smtClean="0"/>
          </a:p>
          <a:p>
            <a:pPr lvl="1"/>
            <a:endParaRPr lang="fr-FR" sz="1400" dirty="0"/>
          </a:p>
          <a:p>
            <a:endParaRPr lang="fr-FR" dirty="0"/>
          </a:p>
        </p:txBody>
      </p:sp>
    </p:spTree>
    <p:extLst>
      <p:ext uri="{BB962C8B-B14F-4D97-AF65-F5344CB8AC3E}">
        <p14:creationId xmlns:p14="http://schemas.microsoft.com/office/powerpoint/2010/main" val="424586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impacts environnementaux ?</a:t>
            </a:r>
            <a:br>
              <a:rPr lang="fr-FR" dirty="0" smtClean="0"/>
            </a:br>
            <a:endParaRPr lang="fr-FR" dirty="0"/>
          </a:p>
        </p:txBody>
      </p:sp>
      <p:sp>
        <p:nvSpPr>
          <p:cNvPr id="3" name="Espace réservé du contenu 2"/>
          <p:cNvSpPr>
            <a:spLocks noGrp="1"/>
          </p:cNvSpPr>
          <p:nvPr>
            <p:ph idx="1"/>
          </p:nvPr>
        </p:nvSpPr>
        <p:spPr>
          <a:xfrm>
            <a:off x="251520" y="1248544"/>
            <a:ext cx="8568952" cy="5564832"/>
          </a:xfrm>
        </p:spPr>
        <p:txBody>
          <a:bodyPr>
            <a:normAutofit fontScale="92500"/>
          </a:bodyPr>
          <a:lstStyle/>
          <a:p>
            <a:r>
              <a:rPr lang="fr-FR" dirty="0" smtClean="0"/>
              <a:t>Réponse par une ACV (analyse de </a:t>
            </a:r>
            <a:r>
              <a:rPr lang="fr-FR" dirty="0"/>
              <a:t>cycle de </a:t>
            </a:r>
            <a:r>
              <a:rPr lang="fr-FR" dirty="0" smtClean="0"/>
              <a:t>vie) </a:t>
            </a:r>
          </a:p>
          <a:p>
            <a:pPr lvl="1"/>
            <a:r>
              <a:rPr lang="fr-FR" dirty="0" smtClean="0"/>
              <a:t>évalue </a:t>
            </a:r>
            <a:r>
              <a:rPr lang="fr-FR" dirty="0"/>
              <a:t>les impacts générés par un produit sur </a:t>
            </a:r>
            <a:r>
              <a:rPr lang="fr-FR" dirty="0" smtClean="0"/>
              <a:t>l’environnement </a:t>
            </a:r>
            <a:r>
              <a:rPr lang="fr-FR" dirty="0" smtClean="0">
                <a:solidFill>
                  <a:srgbClr val="FF0000"/>
                </a:solidFill>
              </a:rPr>
              <a:t>à chaque étape </a:t>
            </a:r>
            <a:r>
              <a:rPr lang="fr-FR" dirty="0">
                <a:solidFill>
                  <a:srgbClr val="FF0000"/>
                </a:solidFill>
              </a:rPr>
              <a:t>de sa vie</a:t>
            </a:r>
            <a:r>
              <a:rPr lang="fr-FR" dirty="0"/>
              <a:t> </a:t>
            </a:r>
            <a:r>
              <a:rPr lang="fr-FR" dirty="0" smtClean="0"/>
              <a:t>(de l'extraction </a:t>
            </a:r>
            <a:r>
              <a:rPr lang="fr-FR" dirty="0"/>
              <a:t>des matières </a:t>
            </a:r>
            <a:r>
              <a:rPr lang="fr-FR" dirty="0" smtClean="0"/>
              <a:t>1ères à sa </a:t>
            </a:r>
            <a:r>
              <a:rPr lang="fr-FR" dirty="0"/>
              <a:t>fin de </a:t>
            </a:r>
            <a:r>
              <a:rPr lang="fr-FR" dirty="0" smtClean="0"/>
              <a:t>vie)</a:t>
            </a:r>
          </a:p>
          <a:p>
            <a:pPr lvl="1"/>
            <a:r>
              <a:rPr lang="fr-FR" dirty="0" smtClean="0"/>
              <a:t>réalisée en Grande-Bretagne en 2005, remise à jour 2008, comparaison jetable / lavable pour les particuliers, selon différents scénarii de lavage</a:t>
            </a:r>
          </a:p>
          <a:p>
            <a:pPr lvl="1"/>
            <a:endParaRPr lang="fr-FR" dirty="0" smtClean="0"/>
          </a:p>
          <a:p>
            <a:r>
              <a:rPr lang="fr-FR" dirty="0" smtClean="0"/>
              <a:t>Apports de cette approche</a:t>
            </a:r>
            <a:endParaRPr lang="fr-FR" dirty="0"/>
          </a:p>
          <a:p>
            <a:pPr lvl="1"/>
            <a:r>
              <a:rPr lang="fr-FR" dirty="0" smtClean="0"/>
              <a:t>impacts </a:t>
            </a:r>
            <a:r>
              <a:rPr lang="fr-FR" dirty="0"/>
              <a:t>environnementaux </a:t>
            </a:r>
            <a:r>
              <a:rPr lang="fr-FR" dirty="0" smtClean="0"/>
              <a:t>majeurs, pour </a:t>
            </a:r>
            <a:r>
              <a:rPr lang="fr-FR" dirty="0"/>
              <a:t>les scénarii de </a:t>
            </a:r>
            <a:r>
              <a:rPr lang="fr-FR" dirty="0" smtClean="0"/>
              <a:t>base : </a:t>
            </a:r>
          </a:p>
          <a:p>
            <a:pPr lvl="2"/>
            <a:r>
              <a:rPr lang="fr-FR" dirty="0" smtClean="0">
                <a:solidFill>
                  <a:srgbClr val="FF0000"/>
                </a:solidFill>
              </a:rPr>
              <a:t>de </a:t>
            </a:r>
            <a:r>
              <a:rPr lang="fr-FR" dirty="0">
                <a:solidFill>
                  <a:srgbClr val="FF0000"/>
                </a:solidFill>
              </a:rPr>
              <a:t>même nature</a:t>
            </a:r>
            <a:r>
              <a:rPr lang="fr-FR" dirty="0"/>
              <a:t> </a:t>
            </a:r>
            <a:r>
              <a:rPr lang="fr-FR" sz="1700" dirty="0"/>
              <a:t>(épuisement des ressources naturelles, acidification de l’air et </a:t>
            </a:r>
            <a:r>
              <a:rPr lang="fr-FR" sz="1700" dirty="0" smtClean="0"/>
              <a:t>changement climatique)</a:t>
            </a:r>
          </a:p>
          <a:p>
            <a:pPr lvl="2"/>
            <a:r>
              <a:rPr lang="fr-FR" sz="1500" dirty="0" smtClean="0"/>
              <a:t> </a:t>
            </a:r>
            <a:r>
              <a:rPr lang="fr-FR" dirty="0">
                <a:solidFill>
                  <a:srgbClr val="FF0000"/>
                </a:solidFill>
              </a:rPr>
              <a:t>et de même ordre de </a:t>
            </a:r>
            <a:r>
              <a:rPr lang="fr-FR" dirty="0" smtClean="0">
                <a:solidFill>
                  <a:srgbClr val="FF0000"/>
                </a:solidFill>
              </a:rPr>
              <a:t>grandeur</a:t>
            </a:r>
            <a:r>
              <a:rPr lang="fr-FR" dirty="0"/>
              <a:t>.</a:t>
            </a:r>
            <a:endParaRPr lang="fr-FR" dirty="0" smtClean="0"/>
          </a:p>
          <a:p>
            <a:pPr lvl="1">
              <a:spcBef>
                <a:spcPts val="300"/>
              </a:spcBef>
            </a:pPr>
            <a:r>
              <a:rPr lang="fr-FR" dirty="0" smtClean="0"/>
              <a:t> impacts majeurs situés </a:t>
            </a:r>
            <a:r>
              <a:rPr lang="fr-FR" dirty="0"/>
              <a:t>à des étapes de cycle de </a:t>
            </a:r>
            <a:r>
              <a:rPr lang="fr-FR" dirty="0" smtClean="0"/>
              <a:t>vie </a:t>
            </a:r>
            <a:r>
              <a:rPr lang="fr-FR" dirty="0" smtClean="0">
                <a:solidFill>
                  <a:srgbClr val="FF0000"/>
                </a:solidFill>
              </a:rPr>
              <a:t>différentes</a:t>
            </a:r>
            <a:r>
              <a:rPr lang="fr-FR" dirty="0" smtClean="0"/>
              <a:t> :</a:t>
            </a:r>
          </a:p>
          <a:p>
            <a:pPr lvl="2"/>
            <a:r>
              <a:rPr lang="fr-FR" dirty="0"/>
              <a:t>p</a:t>
            </a:r>
            <a:r>
              <a:rPr lang="fr-FR" dirty="0" smtClean="0"/>
              <a:t>roduction </a:t>
            </a:r>
            <a:r>
              <a:rPr lang="fr-FR" dirty="0"/>
              <a:t>des matières premières et fabrication pour les </a:t>
            </a:r>
            <a:r>
              <a:rPr lang="fr-FR" dirty="0" smtClean="0"/>
              <a:t>jetables,</a:t>
            </a:r>
          </a:p>
          <a:p>
            <a:pPr lvl="2"/>
            <a:r>
              <a:rPr lang="fr-FR" dirty="0" smtClean="0"/>
              <a:t>phase </a:t>
            </a:r>
            <a:r>
              <a:rPr lang="fr-FR" dirty="0"/>
              <a:t>d'utilisation (</a:t>
            </a:r>
            <a:r>
              <a:rPr lang="fr-FR" dirty="0" smtClean="0"/>
              <a:t>lavage, séchage et durée de vie) </a:t>
            </a:r>
            <a:r>
              <a:rPr lang="fr-FR" dirty="0"/>
              <a:t>pour les </a:t>
            </a:r>
            <a:r>
              <a:rPr lang="fr-FR" dirty="0" smtClean="0"/>
              <a:t>lavables</a:t>
            </a:r>
            <a:r>
              <a:rPr lang="fr-FR" dirty="0"/>
              <a:t>.</a:t>
            </a:r>
          </a:p>
          <a:p>
            <a:pPr lvl="1">
              <a:spcBef>
                <a:spcPts val="300"/>
              </a:spcBef>
            </a:pPr>
            <a:r>
              <a:rPr lang="fr-FR" dirty="0" smtClean="0">
                <a:solidFill>
                  <a:srgbClr val="FF0000"/>
                </a:solidFill>
              </a:rPr>
              <a:t>identification des </a:t>
            </a:r>
            <a:r>
              <a:rPr lang="fr-FR" dirty="0">
                <a:solidFill>
                  <a:srgbClr val="FF0000"/>
                </a:solidFill>
              </a:rPr>
              <a:t>leviers d'actions pour diminuer </a:t>
            </a:r>
            <a:r>
              <a:rPr lang="fr-FR" dirty="0" smtClean="0">
                <a:solidFill>
                  <a:srgbClr val="FF0000"/>
                </a:solidFill>
              </a:rPr>
              <a:t>les </a:t>
            </a:r>
            <a:r>
              <a:rPr lang="fr-FR" dirty="0">
                <a:solidFill>
                  <a:srgbClr val="FF0000"/>
                </a:solidFill>
              </a:rPr>
              <a:t>impacts </a:t>
            </a:r>
            <a:r>
              <a:rPr lang="fr-FR" dirty="0" smtClean="0">
                <a:solidFill>
                  <a:srgbClr val="FF0000"/>
                </a:solidFill>
              </a:rPr>
              <a:t>environnementaux pour l'utilisateur de couches lavables</a:t>
            </a:r>
          </a:p>
          <a:p>
            <a:pPr lvl="2">
              <a:spcBef>
                <a:spcPts val="300"/>
              </a:spcBef>
            </a:pPr>
            <a:r>
              <a:rPr lang="fr-FR" dirty="0" smtClean="0"/>
              <a:t>un </a:t>
            </a:r>
            <a:r>
              <a:rPr lang="fr-FR" dirty="0"/>
              <a:t>scénario "bonnes pratiques d'utilisation" </a:t>
            </a:r>
            <a:r>
              <a:rPr lang="fr-FR" dirty="0" smtClean="0"/>
              <a:t> abaisse </a:t>
            </a:r>
            <a:r>
              <a:rPr lang="fr-FR" dirty="0"/>
              <a:t>fortement les impacts environnementaux</a:t>
            </a:r>
            <a:r>
              <a:rPr lang="fr-FR" dirty="0" smtClean="0"/>
              <a:t>.</a:t>
            </a:r>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4</a:t>
            </a:fld>
            <a:endParaRPr lang="en-US"/>
          </a:p>
        </p:txBody>
      </p:sp>
    </p:spTree>
    <p:extLst>
      <p:ext uri="{BB962C8B-B14F-4D97-AF65-F5344CB8AC3E}">
        <p14:creationId xmlns:p14="http://schemas.microsoft.com/office/powerpoint/2010/main" val="76024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impacts environnementaux ?</a:t>
            </a:r>
            <a:endParaRPr lang="fr-FR" dirty="0"/>
          </a:p>
        </p:txBody>
      </p:sp>
      <p:sp>
        <p:nvSpPr>
          <p:cNvPr id="3" name="Espace réservé du contenu 2"/>
          <p:cNvSpPr>
            <a:spLocks noGrp="1"/>
          </p:cNvSpPr>
          <p:nvPr>
            <p:ph idx="1"/>
          </p:nvPr>
        </p:nvSpPr>
        <p:spPr>
          <a:xfrm>
            <a:off x="457200" y="1752601"/>
            <a:ext cx="7931224" cy="524272"/>
          </a:xfrm>
        </p:spPr>
        <p:txBody>
          <a:bodyPr/>
          <a:lstStyle/>
          <a:p>
            <a:pPr marL="0" indent="0">
              <a:buNone/>
            </a:pPr>
            <a:r>
              <a:rPr lang="fr-FR" dirty="0" smtClean="0"/>
              <a:t>Valeurs normées des principaux impacts, pour 4 scénarios</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5</a:t>
            </a:fld>
            <a:endParaRPr lang="en-US"/>
          </a:p>
        </p:txBody>
      </p:sp>
      <p:grpSp>
        <p:nvGrpSpPr>
          <p:cNvPr id="5" name="Groupe 4"/>
          <p:cNvGrpSpPr/>
          <p:nvPr/>
        </p:nvGrpSpPr>
        <p:grpSpPr>
          <a:xfrm>
            <a:off x="-1404664" y="2276872"/>
            <a:ext cx="10297144" cy="5112568"/>
            <a:chOff x="-1404664" y="2276872"/>
            <a:chExt cx="10297144" cy="5112568"/>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664" y="2368347"/>
              <a:ext cx="9123294" cy="502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e 22"/>
            <p:cNvGrpSpPr/>
            <p:nvPr/>
          </p:nvGrpSpPr>
          <p:grpSpPr>
            <a:xfrm>
              <a:off x="262628" y="2276872"/>
              <a:ext cx="8629852" cy="4401199"/>
              <a:chOff x="145794" y="2132856"/>
              <a:chExt cx="8629852" cy="4401199"/>
            </a:xfrm>
          </p:grpSpPr>
          <p:grpSp>
            <p:nvGrpSpPr>
              <p:cNvPr id="13" name="Groupe 12"/>
              <p:cNvGrpSpPr/>
              <p:nvPr/>
            </p:nvGrpSpPr>
            <p:grpSpPr>
              <a:xfrm>
                <a:off x="4968816" y="3234750"/>
                <a:ext cx="3806830" cy="1815882"/>
                <a:chOff x="5229666" y="4221088"/>
                <a:chExt cx="3806830" cy="1815882"/>
              </a:xfrm>
            </p:grpSpPr>
            <p:sp>
              <p:nvSpPr>
                <p:cNvPr id="14" name="ZoneTexte 13"/>
                <p:cNvSpPr txBox="1"/>
                <p:nvPr/>
              </p:nvSpPr>
              <p:spPr>
                <a:xfrm>
                  <a:off x="5522468" y="4221088"/>
                  <a:ext cx="3514028" cy="1815882"/>
                </a:xfrm>
                <a:prstGeom prst="rect">
                  <a:avLst/>
                </a:prstGeom>
                <a:noFill/>
              </p:spPr>
              <p:txBody>
                <a:bodyPr wrap="square" rtlCol="0">
                  <a:spAutoFit/>
                </a:bodyPr>
                <a:lstStyle/>
                <a:p>
                  <a:pPr>
                    <a:tabLst>
                      <a:tab pos="360363" algn="l"/>
                    </a:tabLst>
                  </a:pPr>
                  <a:r>
                    <a:rPr lang="fr-FR" sz="1600" u="sng" dirty="0" smtClean="0"/>
                    <a:t>Couches jetables </a:t>
                  </a:r>
                </a:p>
                <a:p>
                  <a:pPr>
                    <a:tabLst>
                      <a:tab pos="360363" algn="l"/>
                    </a:tabLst>
                  </a:pPr>
                  <a:r>
                    <a:rPr lang="fr-FR" sz="1600" dirty="0" smtClean="0"/>
                    <a:t>	scénario de </a:t>
                  </a:r>
                  <a:r>
                    <a:rPr lang="fr-FR" sz="1600" dirty="0" smtClean="0"/>
                    <a:t>base</a:t>
                  </a:r>
                </a:p>
                <a:p>
                  <a:pPr>
                    <a:tabLst>
                      <a:tab pos="360363" algn="l"/>
                    </a:tabLst>
                  </a:pPr>
                  <a:endParaRPr lang="fr-FR" sz="1600" dirty="0" smtClean="0"/>
                </a:p>
                <a:p>
                  <a:pPr>
                    <a:tabLst>
                      <a:tab pos="360363" algn="l"/>
                    </a:tabLst>
                  </a:pPr>
                  <a:r>
                    <a:rPr lang="fr-FR" sz="1600" u="sng" dirty="0" smtClean="0"/>
                    <a:t>Couches lavables </a:t>
                  </a:r>
                </a:p>
                <a:p>
                  <a:pPr>
                    <a:tabLst>
                      <a:tab pos="360363" algn="l"/>
                    </a:tabLst>
                  </a:pPr>
                  <a:r>
                    <a:rPr lang="fr-FR" sz="1600" dirty="0" smtClean="0"/>
                    <a:t>	scénario </a:t>
                  </a:r>
                  <a:r>
                    <a:rPr lang="fr-FR" sz="1600" dirty="0"/>
                    <a:t>de base</a:t>
                  </a:r>
                </a:p>
                <a:p>
                  <a:pPr>
                    <a:tabLst>
                      <a:tab pos="360363" algn="l"/>
                    </a:tabLst>
                  </a:pPr>
                  <a:r>
                    <a:rPr lang="fr-FR" sz="1600" dirty="0" smtClean="0"/>
                    <a:t>	scénario bonnes pratiques</a:t>
                  </a:r>
                  <a:endParaRPr lang="fr-FR" sz="1600" dirty="0"/>
                </a:p>
                <a:p>
                  <a:pPr>
                    <a:tabLst>
                      <a:tab pos="360363" algn="l"/>
                    </a:tabLst>
                  </a:pPr>
                  <a:r>
                    <a:rPr lang="fr-FR" sz="1600" dirty="0" smtClean="0"/>
                    <a:t>	scénario mauvaises pratiques</a:t>
                  </a:r>
                  <a:endParaRPr lang="fr-FR" sz="1600" dirty="0"/>
                </a:p>
              </p:txBody>
            </p:sp>
            <p:cxnSp>
              <p:nvCxnSpPr>
                <p:cNvPr id="15" name="Connecteur droit 14"/>
                <p:cNvCxnSpPr/>
                <p:nvPr/>
              </p:nvCxnSpPr>
              <p:spPr>
                <a:xfrm>
                  <a:off x="5229666" y="4653136"/>
                  <a:ext cx="6480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229666" y="5392351"/>
                  <a:ext cx="648072"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229666" y="5608375"/>
                  <a:ext cx="64807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229666" y="5855498"/>
                  <a:ext cx="64807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p:nvSpPr>
            <p:spPr>
              <a:xfrm>
                <a:off x="145794" y="5949280"/>
                <a:ext cx="2088232" cy="584775"/>
              </a:xfrm>
              <a:prstGeom prst="rect">
                <a:avLst/>
              </a:prstGeom>
              <a:noFill/>
            </p:spPr>
            <p:txBody>
              <a:bodyPr wrap="square" rtlCol="0">
                <a:spAutoFit/>
              </a:bodyPr>
              <a:lstStyle/>
              <a:p>
                <a:r>
                  <a:rPr lang="fr-FR" sz="1600" dirty="0" smtClean="0"/>
                  <a:t>Réchauffement climatique</a:t>
                </a:r>
                <a:endParaRPr lang="fr-FR" sz="1600" dirty="0"/>
              </a:p>
            </p:txBody>
          </p:sp>
          <p:sp>
            <p:nvSpPr>
              <p:cNvPr id="20" name="ZoneTexte 19"/>
              <p:cNvSpPr txBox="1"/>
              <p:nvPr/>
            </p:nvSpPr>
            <p:spPr>
              <a:xfrm>
                <a:off x="2234026" y="2132856"/>
                <a:ext cx="2507313" cy="584775"/>
              </a:xfrm>
              <a:prstGeom prst="rect">
                <a:avLst/>
              </a:prstGeom>
              <a:noFill/>
            </p:spPr>
            <p:txBody>
              <a:bodyPr wrap="square" rtlCol="0">
                <a:spAutoFit/>
              </a:bodyPr>
              <a:lstStyle/>
              <a:p>
                <a:r>
                  <a:rPr lang="fr-FR" sz="1600" dirty="0" smtClean="0"/>
                  <a:t>Epuisement des ressources naturelles</a:t>
                </a:r>
                <a:endParaRPr lang="fr-FR" sz="1600" dirty="0"/>
              </a:p>
            </p:txBody>
          </p:sp>
          <p:sp>
            <p:nvSpPr>
              <p:cNvPr id="21" name="ZoneTexte 20"/>
              <p:cNvSpPr txBox="1"/>
              <p:nvPr/>
            </p:nvSpPr>
            <p:spPr>
              <a:xfrm>
                <a:off x="4239142" y="6021288"/>
                <a:ext cx="2088232" cy="338554"/>
              </a:xfrm>
              <a:prstGeom prst="rect">
                <a:avLst/>
              </a:prstGeom>
              <a:noFill/>
            </p:spPr>
            <p:txBody>
              <a:bodyPr wrap="square" rtlCol="0">
                <a:spAutoFit/>
              </a:bodyPr>
              <a:lstStyle/>
              <a:p>
                <a:r>
                  <a:rPr lang="fr-FR" sz="1600" dirty="0" smtClean="0"/>
                  <a:t>Acidification</a:t>
                </a:r>
                <a:endParaRPr lang="fr-FR" sz="1600" dirty="0"/>
              </a:p>
            </p:txBody>
          </p:sp>
        </p:grpSp>
      </p:grpSp>
    </p:spTree>
    <p:extLst>
      <p:ext uri="{BB962C8B-B14F-4D97-AF65-F5344CB8AC3E}">
        <p14:creationId xmlns:p14="http://schemas.microsoft.com/office/powerpoint/2010/main" val="1366699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Conclusion ?</a:t>
            </a:r>
            <a:br>
              <a:rPr lang="fr-FR" dirty="0" smtClean="0"/>
            </a:br>
            <a:r>
              <a:rPr lang="fr-FR" dirty="0"/>
              <a:t>les actions couches </a:t>
            </a:r>
            <a:r>
              <a:rPr lang="fr-FR" dirty="0" smtClean="0"/>
              <a:t>lavables</a:t>
            </a:r>
            <a:br>
              <a:rPr lang="fr-FR" dirty="0" smtClean="0"/>
            </a:br>
            <a:r>
              <a:rPr lang="fr-FR" dirty="0" smtClean="0"/>
              <a:t>en </a:t>
            </a:r>
            <a:r>
              <a:rPr lang="fr-FR" dirty="0"/>
              <a:t>valent la peine </a:t>
            </a:r>
            <a:r>
              <a:rPr lang="fr-FR" dirty="0" smtClean="0"/>
              <a:t>!</a:t>
            </a:r>
            <a:endParaRPr lang="fr-FR" dirty="0"/>
          </a:p>
        </p:txBody>
      </p:sp>
      <p:sp>
        <p:nvSpPr>
          <p:cNvPr id="3" name="Espace réservé du contenu 2"/>
          <p:cNvSpPr>
            <a:spLocks noGrp="1"/>
          </p:cNvSpPr>
          <p:nvPr>
            <p:ph idx="1"/>
          </p:nvPr>
        </p:nvSpPr>
        <p:spPr>
          <a:xfrm>
            <a:off x="457200" y="1752600"/>
            <a:ext cx="8003232" cy="3836640"/>
          </a:xfrm>
        </p:spPr>
        <p:txBody>
          <a:bodyPr>
            <a:normAutofit/>
          </a:bodyPr>
          <a:lstStyle/>
          <a:p>
            <a:endParaRPr lang="fr-FR" dirty="0" smtClean="0"/>
          </a:p>
          <a:p>
            <a:r>
              <a:rPr lang="fr-FR" dirty="0" smtClean="0"/>
              <a:t>Fort </a:t>
            </a:r>
            <a:r>
              <a:rPr lang="fr-FR" dirty="0"/>
              <a:t>enjeu </a:t>
            </a:r>
            <a:r>
              <a:rPr lang="fr-FR" dirty="0" smtClean="0"/>
              <a:t>déchet</a:t>
            </a:r>
          </a:p>
          <a:p>
            <a:endParaRPr lang="fr-FR" dirty="0" smtClean="0"/>
          </a:p>
          <a:p>
            <a:r>
              <a:rPr lang="fr-FR" dirty="0" smtClean="0"/>
              <a:t>Performance </a:t>
            </a:r>
            <a:r>
              <a:rPr lang="fr-FR" dirty="0"/>
              <a:t>environnementale globale </a:t>
            </a:r>
            <a:r>
              <a:rPr lang="fr-FR" dirty="0" smtClean="0"/>
              <a:t>proche en "scénario de base", </a:t>
            </a:r>
            <a:r>
              <a:rPr lang="fr-FR" dirty="0"/>
              <a:t>avec des pistes claires d'amélioration pour les couches lavables </a:t>
            </a:r>
            <a:endParaRPr lang="fr-FR" dirty="0" smtClean="0"/>
          </a:p>
          <a:p>
            <a:endParaRPr lang="fr-FR" dirty="0"/>
          </a:p>
          <a:p>
            <a:pPr lvl="1">
              <a:buFont typeface="Wingdings"/>
              <a:buChar char="à"/>
            </a:pPr>
            <a:r>
              <a:rPr lang="fr-FR" dirty="0" smtClean="0">
                <a:solidFill>
                  <a:srgbClr val="FF0000"/>
                </a:solidFill>
                <a:sym typeface="Wingdings" pitchFamily="2" charset="2"/>
              </a:rPr>
              <a:t> communiquer sur les bonnes </a:t>
            </a:r>
            <a:r>
              <a:rPr lang="fr-FR" dirty="0" smtClean="0">
                <a:solidFill>
                  <a:srgbClr val="FF0000"/>
                </a:solidFill>
                <a:sym typeface="Wingdings" pitchFamily="2" charset="2"/>
              </a:rPr>
              <a:t>pratiques environnementales </a:t>
            </a:r>
            <a:r>
              <a:rPr lang="fr-FR" dirty="0" smtClean="0">
                <a:solidFill>
                  <a:srgbClr val="FF0000"/>
                </a:solidFill>
                <a:sym typeface="Wingdings" pitchFamily="2" charset="2"/>
              </a:rPr>
              <a:t>pour les faire appliquer</a:t>
            </a:r>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6</a:t>
            </a:fld>
            <a:endParaRPr lang="en-US"/>
          </a:p>
        </p:txBody>
      </p:sp>
    </p:spTree>
    <p:extLst>
      <p:ext uri="{BB962C8B-B14F-4D97-AF65-F5344CB8AC3E}">
        <p14:creationId xmlns:p14="http://schemas.microsoft.com/office/powerpoint/2010/main" val="3289032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bonnes pratiques : du bon sens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7</a:t>
            </a:fld>
            <a:endParaRPr lang="en-US"/>
          </a:p>
        </p:txBody>
      </p:sp>
      <p:graphicFrame>
        <p:nvGraphicFramePr>
          <p:cNvPr id="5" name="Group 80"/>
          <p:cNvGraphicFramePr>
            <a:graphicFrameLocks noGrp="1"/>
          </p:cNvGraphicFramePr>
          <p:nvPr>
            <p:ph sz="half" idx="4294967295"/>
            <p:extLst>
              <p:ext uri="{D42A27DB-BD31-4B8C-83A1-F6EECF244321}">
                <p14:modId xmlns:p14="http://schemas.microsoft.com/office/powerpoint/2010/main" val="2866529351"/>
              </p:ext>
            </p:extLst>
          </p:nvPr>
        </p:nvGraphicFramePr>
        <p:xfrm>
          <a:off x="323850" y="1557338"/>
          <a:ext cx="8569325" cy="4825504"/>
        </p:xfrm>
        <a:graphic>
          <a:graphicData uri="http://schemas.openxmlformats.org/drawingml/2006/table">
            <a:tbl>
              <a:tblPr/>
              <a:tblGrid>
                <a:gridCol w="4286250"/>
                <a:gridCol w="4283075"/>
              </a:tblGrid>
              <a:tr h="10075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993300"/>
                          </a:solidFill>
                          <a:effectLst/>
                          <a:latin typeface="Arial" charset="0"/>
                          <a:cs typeface="Times New Roman" pitchFamily="18" charset="0"/>
                        </a:rPr>
                        <a:t>Chez le particulier</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993300"/>
                          </a:solidFill>
                          <a:effectLst/>
                          <a:latin typeface="Arial" charset="0"/>
                          <a:cs typeface="Times New Roman" pitchFamily="18" charset="0"/>
                        </a:rPr>
                        <a:t>En usage collectif</a:t>
                      </a:r>
                      <a:br>
                        <a:rPr kumimoji="0" lang="fr-FR" sz="1800" b="1" i="0" u="none" strike="noStrike" cap="none" normalizeH="0" baseline="0" smtClean="0">
                          <a:ln>
                            <a:noFill/>
                          </a:ln>
                          <a:solidFill>
                            <a:srgbClr val="993300"/>
                          </a:solidFill>
                          <a:effectLst/>
                          <a:latin typeface="Arial" charset="0"/>
                          <a:cs typeface="Times New Roman" pitchFamily="18" charset="0"/>
                        </a:rPr>
                      </a:br>
                      <a:r>
                        <a:rPr kumimoji="0" lang="fr-FR" sz="1800" b="1" i="0" u="none" strike="noStrike" cap="none" normalizeH="0" baseline="0" smtClean="0">
                          <a:ln>
                            <a:noFill/>
                          </a:ln>
                          <a:solidFill>
                            <a:srgbClr val="993300"/>
                          </a:solidFill>
                          <a:effectLst/>
                          <a:latin typeface="Arial" charset="0"/>
                          <a:cs typeface="Times New Roman" pitchFamily="18" charset="0"/>
                        </a:rPr>
                        <a:t>(crèches, maternités,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rgbClr val="993300"/>
                          </a:solidFill>
                          <a:effectLst/>
                          <a:latin typeface="Arial" charset="0"/>
                          <a:cs typeface="Times New Roman" pitchFamily="18" charset="0"/>
                        </a:rPr>
                        <a:t>services de location / lavage…)</a:t>
                      </a:r>
                      <a:endParaRPr kumimoji="0" lang="fr-FR" sz="1800" b="0"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5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laver les couches dans une machine à pleine charge</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D369"/>
                    </a:solidFill>
                  </a:tcPr>
                </a:tc>
                <a:tc hMerge="1">
                  <a:txBody>
                    <a:bodyPr/>
                    <a:lstStyle/>
                    <a:p>
                      <a:endParaRPr lang="fr-FR"/>
                    </a:p>
                  </a:txBody>
                  <a:tcPr/>
                </a:tc>
              </a:tr>
              <a:tr h="3540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993300"/>
                          </a:solidFill>
                          <a:effectLst/>
                          <a:latin typeface="Arial" charset="0"/>
                          <a:cs typeface="Times New Roman" pitchFamily="18" charset="0"/>
                        </a:rPr>
                        <a:t>utiliser un électro-ménager performant</a:t>
                      </a:r>
                      <a:endParaRPr kumimoji="0" lang="fr-FR" sz="1800" b="0"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r>
              <a:tr h="355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laver les couches à 60°C maximum</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D369"/>
                    </a:solidFill>
                  </a:tcPr>
                </a:tc>
                <a:tc hMerge="1">
                  <a:txBody>
                    <a:bodyPr/>
                    <a:lstStyle/>
                    <a:p>
                      <a:endParaRPr lang="fr-FR"/>
                    </a:p>
                  </a:txBody>
                  <a:tcPr/>
                </a:tc>
              </a:tr>
              <a:tr h="3556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utiliser la juste dose de lessive</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r>
              <a:tr h="3540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utiliser une lessive avec l'écolabel européen</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D369"/>
                    </a:solidFill>
                  </a:tcPr>
                </a:tc>
                <a:tc hMerge="1">
                  <a:txBody>
                    <a:bodyPr/>
                    <a:lstStyle/>
                    <a:p>
                      <a:endParaRPr lang="fr-FR"/>
                    </a:p>
                  </a:txBody>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993300"/>
                          </a:solidFill>
                          <a:effectLst/>
                          <a:latin typeface="Arial" charset="0"/>
                          <a:cs typeface="Times New Roman" pitchFamily="18" charset="0"/>
                        </a:rPr>
                        <a:t>éviter le sèche-linge</a:t>
                      </a:r>
                      <a:endParaRPr kumimoji="0" lang="fr-FR" sz="1800" b="0"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limiter l'impact de la logistique si le lavage n'est pas effectué sur place</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rgbClr val="993300"/>
                          </a:solidFill>
                          <a:effectLst/>
                          <a:latin typeface="Arial" charset="0"/>
                          <a:cs typeface="Times New Roman" pitchFamily="18" charset="0"/>
                        </a:rPr>
                        <a:t>ré-utiliser</a:t>
                      </a:r>
                      <a:r>
                        <a:rPr kumimoji="0" lang="fr-FR" sz="1800" b="0" i="0" u="none" strike="noStrike" cap="none" normalizeH="0" baseline="0" dirty="0" smtClean="0">
                          <a:ln>
                            <a:noFill/>
                          </a:ln>
                          <a:solidFill>
                            <a:srgbClr val="993300"/>
                          </a:solidFill>
                          <a:effectLst/>
                          <a:latin typeface="Arial" charset="0"/>
                          <a:cs typeface="Times New Roman" pitchFamily="18" charset="0"/>
                        </a:rPr>
                        <a:t> les couches lavables pour un autre enfant</a:t>
                      </a:r>
                      <a:br>
                        <a:rPr kumimoji="0" lang="fr-FR" sz="1800" b="0" i="0" u="none" strike="noStrike" cap="none" normalizeH="0" baseline="0" dirty="0" smtClean="0">
                          <a:ln>
                            <a:noFill/>
                          </a:ln>
                          <a:solidFill>
                            <a:srgbClr val="993300"/>
                          </a:solidFill>
                          <a:effectLst/>
                          <a:latin typeface="Arial" charset="0"/>
                          <a:cs typeface="Times New Roman" pitchFamily="18" charset="0"/>
                        </a:rPr>
                      </a:br>
                      <a:r>
                        <a:rPr kumimoji="0" lang="fr-FR" sz="1800" b="0" i="0" u="none" strike="noStrike" cap="none" normalizeH="0" baseline="0" dirty="0" smtClean="0">
                          <a:ln>
                            <a:noFill/>
                          </a:ln>
                          <a:solidFill>
                            <a:srgbClr val="993300"/>
                          </a:solidFill>
                          <a:effectLst/>
                          <a:latin typeface="Arial" charset="0"/>
                          <a:cs typeface="Times New Roman" pitchFamily="18" charset="0"/>
                        </a:rPr>
                        <a:t>ou acheter ses couches d'occasion</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D36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rPr>
                        <a:t>respecter les consignes de lavage du fabricant pour optimiser la durée de vie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DD369"/>
                    </a:solidFill>
                  </a:tcPr>
                </a:tc>
              </a:tr>
              <a:tr h="3889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993300"/>
                          </a:solidFill>
                          <a:effectLst/>
                          <a:latin typeface="Arial" charset="0"/>
                          <a:cs typeface="Times New Roman" pitchFamily="18" charset="0"/>
                        </a:rPr>
                        <a:t>recycler les couches en fin de vie (filière textile)</a:t>
                      </a:r>
                      <a:endParaRPr kumimoji="0" lang="fr-FR" sz="1800" b="0" i="0" u="none" strike="noStrike" cap="none" normalizeH="0" baseline="0" dirty="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tr>
            </a:tbl>
          </a:graphicData>
        </a:graphic>
      </p:graphicFrame>
      <p:pic>
        <p:nvPicPr>
          <p:cNvPr id="6"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668344" y="3463404"/>
            <a:ext cx="887413" cy="901700"/>
          </a:xfrm>
          <a:noFill/>
          <a:ln/>
        </p:spPr>
      </p:pic>
    </p:spTree>
    <p:extLst>
      <p:ext uri="{BB962C8B-B14F-4D97-AF65-F5344CB8AC3E}">
        <p14:creationId xmlns:p14="http://schemas.microsoft.com/office/powerpoint/2010/main" val="411969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3554165" cy="1371600"/>
          </a:xfrm>
        </p:spPr>
        <p:txBody>
          <a:bodyPr>
            <a:normAutofit/>
          </a:bodyPr>
          <a:lstStyle/>
          <a:p>
            <a:r>
              <a:rPr lang="fr-FR" dirty="0" smtClean="0"/>
              <a:t>Déjà des actions dans les PLP… et ailleurs…</a:t>
            </a:r>
            <a:endParaRPr lang="fr-FR" dirty="0"/>
          </a:p>
        </p:txBody>
      </p:sp>
      <p:sp>
        <p:nvSpPr>
          <p:cNvPr id="3" name="Espace réservé du contenu 2"/>
          <p:cNvSpPr>
            <a:spLocks noGrp="1"/>
          </p:cNvSpPr>
          <p:nvPr>
            <p:ph idx="1"/>
          </p:nvPr>
        </p:nvSpPr>
        <p:spPr>
          <a:xfrm>
            <a:off x="457200" y="1752600"/>
            <a:ext cx="3554164" cy="4373563"/>
          </a:xfrm>
        </p:spPr>
        <p:txBody>
          <a:bodyPr/>
          <a:lstStyle/>
          <a:p>
            <a:pPr marL="0" indent="0" algn="ctr">
              <a:buNone/>
            </a:pPr>
            <a:r>
              <a:rPr lang="fr-FR" dirty="0"/>
              <a:t>Actions</a:t>
            </a:r>
            <a:br>
              <a:rPr lang="fr-FR" dirty="0"/>
            </a:br>
            <a:r>
              <a:rPr lang="fr-FR" dirty="0" smtClean="0"/>
              <a:t>"couches lavables</a:t>
            </a:r>
            <a:r>
              <a:rPr lang="fr-FR" dirty="0"/>
              <a:t>"</a:t>
            </a:r>
            <a:br>
              <a:rPr lang="fr-FR" dirty="0"/>
            </a:br>
            <a:r>
              <a:rPr lang="fr-FR" dirty="0"/>
              <a:t>dans les Plans et Programmes</a:t>
            </a:r>
          </a:p>
          <a:p>
            <a:pPr lvl="1" indent="0">
              <a:buNone/>
            </a:pPr>
            <a:r>
              <a:rPr lang="fr-FR" dirty="0"/>
              <a:t>en fonction</a:t>
            </a:r>
          </a:p>
          <a:p>
            <a:pPr lvl="1"/>
            <a:r>
              <a:rPr lang="fr-FR" dirty="0"/>
              <a:t>du type d'action (</a:t>
            </a:r>
            <a:r>
              <a:rPr lang="fr-FR" dirty="0" err="1"/>
              <a:t>picto</a:t>
            </a:r>
            <a:r>
              <a:rPr lang="fr-FR" dirty="0"/>
              <a:t>)</a:t>
            </a:r>
          </a:p>
          <a:p>
            <a:pPr lvl="1"/>
            <a:r>
              <a:rPr lang="fr-FR" dirty="0"/>
              <a:t>de son avancement (couleur)</a:t>
            </a:r>
          </a:p>
          <a:p>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8</a:t>
            </a:fld>
            <a:endParaRPr lang="en-US"/>
          </a:p>
        </p:txBody>
      </p:sp>
      <p:pic>
        <p:nvPicPr>
          <p:cNvPr id="5" name="Picture 4" descr="ADEME_langes_collectivitesTo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364" y="55360"/>
            <a:ext cx="4737100" cy="6696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8"/>
          <p:cNvSpPr>
            <a:spLocks noChangeArrowheads="1"/>
          </p:cNvSpPr>
          <p:nvPr/>
        </p:nvSpPr>
        <p:spPr bwMode="auto">
          <a:xfrm>
            <a:off x="647577" y="5085928"/>
            <a:ext cx="28082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fr-FR" b="1" dirty="0">
                <a:solidFill>
                  <a:srgbClr val="FF0000"/>
                </a:solidFill>
              </a:rPr>
              <a:t>70 collectivités</a:t>
            </a:r>
          </a:p>
          <a:p>
            <a:pPr algn="ctr">
              <a:spcBef>
                <a:spcPct val="20000"/>
              </a:spcBef>
            </a:pPr>
            <a:r>
              <a:rPr lang="fr-FR" b="1" dirty="0">
                <a:solidFill>
                  <a:srgbClr val="FF0000"/>
                </a:solidFill>
              </a:rPr>
              <a:t>132 actions, plus de la moitié prévues ou en </a:t>
            </a:r>
            <a:r>
              <a:rPr lang="fr-FR" b="1" dirty="0" smtClean="0">
                <a:solidFill>
                  <a:srgbClr val="FF0000"/>
                </a:solidFill>
              </a:rPr>
              <a:t>préparation</a:t>
            </a:r>
          </a:p>
          <a:p>
            <a:pPr algn="ctr">
              <a:spcBef>
                <a:spcPct val="20000"/>
              </a:spcBef>
            </a:pPr>
            <a:r>
              <a:rPr lang="fr-FR" sz="1400" dirty="0" smtClean="0">
                <a:solidFill>
                  <a:srgbClr val="FF0000"/>
                </a:solidFill>
              </a:rPr>
              <a:t>(Mai 2012)</a:t>
            </a:r>
            <a:endParaRPr lang="fr-FR" sz="1400" dirty="0">
              <a:solidFill>
                <a:srgbClr val="FF0000"/>
              </a:solidFill>
            </a:endParaRPr>
          </a:p>
        </p:txBody>
      </p:sp>
    </p:spTree>
    <p:extLst>
      <p:ext uri="{BB962C8B-B14F-4D97-AF65-F5344CB8AC3E}">
        <p14:creationId xmlns:p14="http://schemas.microsoft.com/office/powerpoint/2010/main" val="243385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avantages pour les particuliers ?</a:t>
            </a:r>
            <a:endParaRPr lang="fr-FR" dirty="0"/>
          </a:p>
        </p:txBody>
      </p:sp>
      <p:sp>
        <p:nvSpPr>
          <p:cNvPr id="3" name="Espace réservé du contenu 2"/>
          <p:cNvSpPr>
            <a:spLocks noGrp="1"/>
          </p:cNvSpPr>
          <p:nvPr>
            <p:ph idx="1"/>
          </p:nvPr>
        </p:nvSpPr>
        <p:spPr>
          <a:xfrm>
            <a:off x="457200" y="1752600"/>
            <a:ext cx="7620000" cy="4916760"/>
          </a:xfrm>
        </p:spPr>
        <p:txBody>
          <a:bodyPr>
            <a:normAutofit fontScale="85000" lnSpcReduction="20000"/>
          </a:bodyPr>
          <a:lstStyle/>
          <a:p>
            <a:r>
              <a:rPr lang="fr-FR" dirty="0" smtClean="0"/>
              <a:t>Gain économique</a:t>
            </a:r>
          </a:p>
          <a:p>
            <a:pPr lvl="1"/>
            <a:r>
              <a:rPr lang="fr-FR" dirty="0" smtClean="0"/>
              <a:t>d'autant plus élevé que la redevance incitative est en place</a:t>
            </a:r>
          </a:p>
          <a:p>
            <a:pPr lvl="1"/>
            <a:r>
              <a:rPr lang="fr-FR" dirty="0" smtClean="0"/>
              <a:t>de l'ordre de 2 fois moins cher, lavage compris </a:t>
            </a:r>
            <a:r>
              <a:rPr lang="fr-FR" sz="1600" dirty="0" smtClean="0"/>
              <a:t>(source : FNE)</a:t>
            </a:r>
          </a:p>
          <a:p>
            <a:pPr lvl="2"/>
            <a:r>
              <a:rPr lang="fr-FR" sz="1400" dirty="0" smtClean="0"/>
              <a:t>jetables : 750 à 2 000 € pour 2,5 ans, sans RI</a:t>
            </a:r>
          </a:p>
          <a:p>
            <a:pPr lvl="2"/>
            <a:r>
              <a:rPr lang="fr-FR" sz="1400" dirty="0" smtClean="0"/>
              <a:t>lavables : 490 à 740 € pour 2,5 ans (lavage compris)</a:t>
            </a:r>
          </a:p>
          <a:p>
            <a:r>
              <a:rPr lang="fr-FR" dirty="0" smtClean="0"/>
              <a:t>Poubelle moins remplie</a:t>
            </a:r>
            <a:endParaRPr lang="fr-FR" dirty="0"/>
          </a:p>
          <a:p>
            <a:pPr lvl="1"/>
            <a:r>
              <a:rPr lang="fr-FR" dirty="0" smtClean="0"/>
              <a:t>1 </a:t>
            </a:r>
            <a:r>
              <a:rPr lang="fr-FR" dirty="0"/>
              <a:t>enfant = 875 kg de déchets de couches jusqu'à sa propreté</a:t>
            </a:r>
            <a:br>
              <a:rPr lang="fr-FR" dirty="0"/>
            </a:br>
            <a:r>
              <a:rPr lang="fr-FR" sz="1600" dirty="0"/>
              <a:t>(source : ACV britannique)</a:t>
            </a:r>
          </a:p>
          <a:p>
            <a:r>
              <a:rPr lang="fr-FR" dirty="0"/>
              <a:t>Choix possible d’acheter des couches en matériaux plus "naturels", </a:t>
            </a:r>
            <a:r>
              <a:rPr lang="fr-FR" dirty="0" smtClean="0"/>
              <a:t>en particulier labellisés (coton bio, label </a:t>
            </a:r>
            <a:r>
              <a:rPr lang="fr-FR" dirty="0" err="1" smtClean="0"/>
              <a:t>Oeko</a:t>
            </a:r>
            <a:r>
              <a:rPr lang="fr-FR" dirty="0" smtClean="0"/>
              <a:t>-Tex®…)</a:t>
            </a:r>
          </a:p>
          <a:p>
            <a:r>
              <a:rPr lang="fr-FR" dirty="0" smtClean="0"/>
              <a:t>La volonté de favoriser l'économie locale</a:t>
            </a:r>
          </a:p>
          <a:p>
            <a:pPr lvl="1"/>
            <a:r>
              <a:rPr lang="fr-FR" dirty="0" smtClean="0"/>
              <a:t>fabricant local</a:t>
            </a:r>
          </a:p>
          <a:p>
            <a:pPr lvl="1"/>
            <a:r>
              <a:rPr lang="fr-FR" dirty="0" smtClean="0"/>
              <a:t>système de location et / ou lavage local</a:t>
            </a:r>
          </a:p>
          <a:p>
            <a:r>
              <a:rPr lang="fr-FR" dirty="0"/>
              <a:t>Des avantages cités par des parents et des professionnels, mais non documentés :</a:t>
            </a:r>
          </a:p>
          <a:p>
            <a:pPr lvl="1"/>
            <a:r>
              <a:rPr lang="fr-FR" dirty="0"/>
              <a:t>moins de "fesses rouges"</a:t>
            </a:r>
          </a:p>
          <a:p>
            <a:pPr lvl="1"/>
            <a:r>
              <a:rPr lang="fr-FR" dirty="0"/>
              <a:t>acquisition plus rapide de la propreté</a:t>
            </a:r>
          </a:p>
          <a:p>
            <a:r>
              <a:rPr lang="fr-FR" dirty="0"/>
              <a:t>Des couches plus colorées et décorées, de vrais habits</a:t>
            </a:r>
          </a:p>
          <a:p>
            <a:pPr lvl="1"/>
            <a:endParaRPr lang="fr-FR" dirty="0" smtClean="0"/>
          </a:p>
          <a:p>
            <a:r>
              <a:rPr lang="fr-FR" dirty="0" smtClean="0">
                <a:solidFill>
                  <a:srgbClr val="FF0000"/>
                </a:solidFill>
              </a:rPr>
              <a:t>Mais</a:t>
            </a:r>
            <a:r>
              <a:rPr lang="fr-FR" dirty="0" smtClean="0"/>
              <a:t> : demande une certaine organisation</a:t>
            </a:r>
          </a:p>
          <a:p>
            <a:pPr lvl="1"/>
            <a:r>
              <a:rPr lang="fr-FR" dirty="0" smtClean="0"/>
              <a:t>une machine à laver supplémentaire tous les 2 à 3 j</a:t>
            </a:r>
            <a:endParaRPr lang="fr-FR" dirty="0"/>
          </a:p>
        </p:txBody>
      </p:sp>
      <p:sp>
        <p:nvSpPr>
          <p:cNvPr id="4" name="Espace réservé du numéro de diapositive 3"/>
          <p:cNvSpPr>
            <a:spLocks noGrp="1"/>
          </p:cNvSpPr>
          <p:nvPr>
            <p:ph type="sldNum" sz="quarter" idx="12"/>
          </p:nvPr>
        </p:nvSpPr>
        <p:spPr/>
        <p:txBody>
          <a:bodyPr/>
          <a:lstStyle/>
          <a:p>
            <a:fld id="{F38DF745-7D3F-47F4-83A3-874385CFAA69}" type="slidenum">
              <a:rPr lang="en-US" smtClean="0"/>
              <a:pPr/>
              <a:t>9</a:t>
            </a:fld>
            <a:endParaRPr lang="en-US"/>
          </a:p>
        </p:txBody>
      </p:sp>
    </p:spTree>
    <p:extLst>
      <p:ext uri="{BB962C8B-B14F-4D97-AF65-F5344CB8AC3E}">
        <p14:creationId xmlns:p14="http://schemas.microsoft.com/office/powerpoint/2010/main" val="2959757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24D2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521</TotalTime>
  <Words>2226</Words>
  <Application>Microsoft Office PowerPoint</Application>
  <PresentationFormat>Affichage à l'écran (4:3)</PresentationFormat>
  <Paragraphs>310</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Essentiel</vt:lpstr>
      <vt:lpstr>Couches lavables : éléments d'argumentaire (à adapter à son public cible)</vt:lpstr>
      <vt:lpstr>Un enjeu "déchets" fort lié aux couches jetables</vt:lpstr>
      <vt:lpstr>Les couches lavables, une alternative possible</vt:lpstr>
      <vt:lpstr>Et les impacts environnementaux ? </vt:lpstr>
      <vt:lpstr>Et les impacts environnementaux ?</vt:lpstr>
      <vt:lpstr>Conclusion ? les actions couches lavables en valent la peine !</vt:lpstr>
      <vt:lpstr>Les bonnes pratiques : du bon sens ! </vt:lpstr>
      <vt:lpstr>Déjà des actions dans les PLP… et ailleurs…</vt:lpstr>
      <vt:lpstr>Quels avantages pour les particuliers ?</vt:lpstr>
      <vt:lpstr>quels avantages pour les crèches ?</vt:lpstr>
      <vt:lpstr>Quels Avantages pour la collectivité ? </vt:lpstr>
      <vt:lpstr>Quels types d'actions ? </vt:lpstr>
      <vt:lpstr>exemple d'actions vers le grand public :  Opération bébés Témoins à Morlaix (29)</vt:lpstr>
      <vt:lpstr>Des exemples : la crèche Galipette à Carhaix (29)</vt:lpstr>
      <vt:lpstr>Des exemples : la maternité de Schiltigheim (67)</vt:lpstr>
      <vt:lpstr>Des exemples : dynamique territoriale a  Angers (49)</vt:lpstr>
      <vt:lpstr>Et maintenant, découvrons le produit…</vt:lpstr>
      <vt:lpstr>Merci de votre attention !</vt:lpstr>
    </vt:vector>
  </TitlesOfParts>
  <Company>ADEME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Couches lavables : argumentaire</dc:title>
  <dc:creator>DRESCH Marlène</dc:creator>
  <cp:lastModifiedBy>DRESCH Marlène</cp:lastModifiedBy>
  <cp:revision>109</cp:revision>
  <dcterms:created xsi:type="dcterms:W3CDTF">2013-02-14T14:52:37Z</dcterms:created>
  <dcterms:modified xsi:type="dcterms:W3CDTF">2013-03-19T09:50:58Z</dcterms:modified>
</cp:coreProperties>
</file>